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59" r:id="rId7"/>
    <p:sldId id="293" r:id="rId8"/>
    <p:sldId id="300" r:id="rId9"/>
    <p:sldId id="298" r:id="rId10"/>
    <p:sldId id="260" r:id="rId11"/>
    <p:sldId id="262" r:id="rId12"/>
    <p:sldId id="266" r:id="rId13"/>
    <p:sldId id="267" r:id="rId14"/>
    <p:sldId id="268" r:id="rId15"/>
    <p:sldId id="269" r:id="rId16"/>
    <p:sldId id="270" r:id="rId17"/>
    <p:sldId id="273" r:id="rId18"/>
    <p:sldId id="272" r:id="rId19"/>
    <p:sldId id="275" r:id="rId20"/>
    <p:sldId id="294" r:id="rId21"/>
    <p:sldId id="282" r:id="rId22"/>
    <p:sldId id="305" r:id="rId23"/>
    <p:sldId id="304" r:id="rId24"/>
    <p:sldId id="283" r:id="rId25"/>
    <p:sldId id="284" r:id="rId26"/>
    <p:sldId id="288" r:id="rId27"/>
    <p:sldId id="287" r:id="rId28"/>
    <p:sldId id="289" r:id="rId29"/>
    <p:sldId id="297" r:id="rId30"/>
    <p:sldId id="290" r:id="rId31"/>
    <p:sldId id="285" r:id="rId32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205" autoAdjust="0"/>
  </p:normalViewPr>
  <p:slideViewPr>
    <p:cSldViewPr snapToGrid="0" snapToObjects="1">
      <p:cViewPr varScale="1">
        <p:scale>
          <a:sx n="143" d="100"/>
          <a:sy n="143" d="100"/>
        </p:scale>
        <p:origin x="120" y="1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21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-9129"/>
    </p:cViewPr>
  </p:sorterViewPr>
  <p:notesViewPr>
    <p:cSldViewPr snapToGrid="0" snapToObjects="1">
      <p:cViewPr varScale="1">
        <p:scale>
          <a:sx n="77" d="100"/>
          <a:sy n="77" d="100"/>
        </p:scale>
        <p:origin x="3478" y="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65C5D-0F7D-46DA-98D0-588D4B228D72}" type="datetimeFigureOut">
              <a:rPr lang="en-US" smtClean="0"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9E16B-8BE4-414E-9529-08EDC5D120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59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4060" y="105187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4178" y="3352800"/>
            <a:ext cx="6784622" cy="575733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1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27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0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72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15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13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00200" lvl="3" indent="-228600">
              <a:buFont typeface="Wingdings" panose="05000000000000000000" pitchFamily="2" charset="2"/>
              <a:buChar char="§"/>
            </a:pPr>
            <a:endParaRPr lang="en-US" sz="9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77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03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0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38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984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43050" lvl="3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pPr marL="1543050" lvl="3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pPr marL="2000250" lvl="4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pPr marL="2000250" lvl="4" indent="-171450">
              <a:buFont typeface="Wingdings" panose="05000000000000000000" pitchFamily="2" charset="2"/>
              <a:buChar char="§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8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27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sz="1600" b="1" baseline="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600" b="1" baseline="0" dirty="0" smtClean="0"/>
              <a:t>Agreements are required of ALL STAFF EMPLOYEES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600" b="1" baseline="0" dirty="0" smtClean="0"/>
              <a:t>Must be approved up through Division VP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600" b="1" baseline="0" dirty="0" smtClean="0"/>
              <a:t>MUST BE REVIEWED ANNUALLY – NO LATER THAN 12 Months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600" b="1" baseline="0" dirty="0" smtClean="0"/>
              <a:t>EMPLOYMENT AT WILL IS PRESERVED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600" b="1" baseline="0" dirty="0" smtClean="0"/>
              <a:t>TELECOMMUTING AGREEMENTS NEVER Constitute an Employment Contract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84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30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Reiterate</a:t>
            </a:r>
            <a:r>
              <a:rPr lang="en-US" sz="1600" b="1" baseline="0" dirty="0" smtClean="0"/>
              <a:t> – Supervisors would want to follow the chain of command and seek approval for a position and employee to be considered </a:t>
            </a:r>
          </a:p>
          <a:p>
            <a:endParaRPr lang="en-US" sz="1600" b="1" baseline="0" dirty="0" smtClean="0"/>
          </a:p>
          <a:p>
            <a:r>
              <a:rPr lang="en-US" sz="1600" b="1" baseline="0" dirty="0" smtClean="0"/>
              <a:t>Following that Approval – Supervisors and Employees will work together to Complete the Telecommuting Agreement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Name</a:t>
            </a:r>
          </a:p>
          <a:p>
            <a:r>
              <a:rPr lang="en-US" sz="1600" b="1" dirty="0" smtClean="0"/>
              <a:t>Title</a:t>
            </a:r>
          </a:p>
          <a:p>
            <a:r>
              <a:rPr lang="en-US" sz="1600" b="1" dirty="0" smtClean="0"/>
              <a:t>Department</a:t>
            </a:r>
          </a:p>
          <a:p>
            <a:r>
              <a:rPr lang="en-US" sz="1600" b="1" dirty="0" smtClean="0"/>
              <a:t>Supervisor</a:t>
            </a:r>
          </a:p>
          <a:p>
            <a:r>
              <a:rPr lang="en-US" sz="1600" b="1" dirty="0" smtClean="0"/>
              <a:t>Proposed</a:t>
            </a:r>
            <a:r>
              <a:rPr lang="en-US" sz="1600" b="1" baseline="0" dirty="0" smtClean="0"/>
              <a:t> Effective Date</a:t>
            </a:r>
          </a:p>
          <a:p>
            <a:r>
              <a:rPr lang="en-US" sz="1600" b="1" baseline="0" dirty="0" smtClean="0"/>
              <a:t>Exempt or Non Exempt</a:t>
            </a:r>
          </a:p>
          <a:p>
            <a:endParaRPr lang="en-US" sz="1600" b="1" baseline="0" dirty="0" smtClean="0"/>
          </a:p>
          <a:p>
            <a:r>
              <a:rPr lang="en-US" sz="1600" b="1" baseline="0" dirty="0" smtClean="0"/>
              <a:t>ADA</a:t>
            </a:r>
          </a:p>
          <a:p>
            <a:endParaRPr lang="en-US" sz="1600" b="1" baseline="0" dirty="0" smtClean="0"/>
          </a:p>
          <a:p>
            <a:r>
              <a:rPr lang="en-US" sz="1600" b="1" baseline="0" dirty="0" smtClean="0"/>
              <a:t>Proposed Location Address</a:t>
            </a:r>
          </a:p>
          <a:p>
            <a:endParaRPr lang="en-US" sz="1600" b="1" baseline="0" dirty="0" smtClean="0"/>
          </a:p>
          <a:p>
            <a:r>
              <a:rPr lang="en-US" sz="1600" b="1" baseline="0" dirty="0" smtClean="0"/>
              <a:t>Must attach a photograph or floorplan of the office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1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702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  <a:p>
            <a:r>
              <a:rPr lang="en-US" b="1" baseline="0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42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baseline="0" dirty="0" smtClean="0"/>
              <a:t>Performance Expectations, Measures and How Feedback will be given</a:t>
            </a:r>
          </a:p>
          <a:p>
            <a:endParaRPr lang="en-US" sz="1600" b="1" baseline="0" dirty="0" smtClean="0"/>
          </a:p>
          <a:p>
            <a:r>
              <a:rPr lang="en-US" sz="1600" b="1" baseline="0" dirty="0" smtClean="0"/>
              <a:t>	Think through your expectations</a:t>
            </a:r>
          </a:p>
          <a:p>
            <a:r>
              <a:rPr lang="en-US" sz="1600" b="1" baseline="0" dirty="0" smtClean="0"/>
              <a:t>	What does success look like?</a:t>
            </a:r>
          </a:p>
          <a:p>
            <a:r>
              <a:rPr lang="en-US" sz="1600" b="1" baseline="0" dirty="0" smtClean="0"/>
              <a:t>	How will you measure success?</a:t>
            </a:r>
          </a:p>
          <a:p>
            <a:r>
              <a:rPr lang="en-US" sz="1600" b="1" baseline="0" dirty="0" smtClean="0"/>
              <a:t>	How will you provide feedback to the employee?</a:t>
            </a:r>
          </a:p>
          <a:p>
            <a:r>
              <a:rPr lang="en-US" sz="1600" b="1" baseline="0" dirty="0" smtClean="0"/>
              <a:t>	</a:t>
            </a:r>
          </a:p>
          <a:p>
            <a:r>
              <a:rPr lang="en-US" sz="1600" b="1" baseline="0" dirty="0" smtClean="0"/>
              <a:t>Other Expectations &amp; Conditions </a:t>
            </a:r>
            <a:r>
              <a:rPr lang="en-US" sz="1600" b="1" u="sng" baseline="0" dirty="0" smtClean="0"/>
              <a:t>(Trial Periods, Onsite Meeting Requirements)</a:t>
            </a:r>
          </a:p>
          <a:p>
            <a:endParaRPr lang="en-US" sz="1600" b="1" baseline="0" dirty="0" smtClean="0"/>
          </a:p>
          <a:p>
            <a:r>
              <a:rPr lang="en-US" sz="1600" b="1" baseline="0" dirty="0" smtClean="0"/>
              <a:t>	One of the most important concerns might be that the employee has an expectation they are not required to participate in:</a:t>
            </a:r>
          </a:p>
          <a:p>
            <a:r>
              <a:rPr lang="en-US" sz="1600" b="1" baseline="0" dirty="0" smtClean="0"/>
              <a:t>		1. Staff Meetings</a:t>
            </a:r>
          </a:p>
          <a:p>
            <a:r>
              <a:rPr lang="en-US" sz="1600" b="1" baseline="0" dirty="0" smtClean="0"/>
              <a:t>		2. Department and University Events</a:t>
            </a:r>
          </a:p>
          <a:p>
            <a:r>
              <a:rPr lang="en-US" sz="1600" b="1" baseline="0" dirty="0" smtClean="0"/>
              <a:t>		3. Celebrations</a:t>
            </a:r>
          </a:p>
          <a:p>
            <a:r>
              <a:rPr lang="en-US" sz="1600" b="1" baseline="0" dirty="0" smtClean="0"/>
              <a:t>‘		</a:t>
            </a:r>
          </a:p>
          <a:p>
            <a:r>
              <a:rPr lang="en-US" sz="1600" b="1" baseline="0" dirty="0" smtClean="0"/>
              <a:t>	This is the opportunity to Document	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063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336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0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97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endParaRPr lang="en-US" sz="1600" b="1" baseline="0" dirty="0" smtClean="0"/>
          </a:p>
          <a:p>
            <a:endParaRPr lang="en-US" sz="1600" b="1" baseline="0" dirty="0" smtClean="0"/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87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10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8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9528"/>
            <a:ext cx="7772400" cy="7424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6629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5090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5090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6587"/>
            <a:ext cx="4040188" cy="30025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06587"/>
            <a:ext cx="4041775" cy="30025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51863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647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350722"/>
            <a:ext cx="5486400" cy="54167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09853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47017"/>
            <a:ext cx="5486400" cy="769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taylor16@twu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cagle@twu.ed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yardley@twu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taylor16@twu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cagle@twu.ed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Telecommuting for Staff Employees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		 </a:t>
            </a:r>
            <a:r>
              <a:rPr lang="en-US" sz="900" dirty="0" smtClean="0"/>
              <a:t>Tony Yardley, SPHR, SHRM-CP</a:t>
            </a:r>
            <a:br>
              <a:rPr lang="en-US" sz="900" dirty="0" smtClean="0"/>
            </a:br>
            <a:r>
              <a:rPr lang="en-US" sz="900" dirty="0"/>
              <a:t>	</a:t>
            </a:r>
            <a:r>
              <a:rPr lang="en-US" sz="900" dirty="0" smtClean="0"/>
              <a:t>							</a:t>
            </a:r>
            <a:r>
              <a:rPr lang="en-US" sz="900" smtClean="0"/>
              <a:t>                             </a:t>
            </a:r>
            <a:r>
              <a:rPr lang="en-US" sz="900" smtClean="0"/>
              <a:t>      </a:t>
            </a:r>
            <a:r>
              <a:rPr lang="en-US" sz="900" smtClean="0"/>
              <a:t>December </a:t>
            </a:r>
            <a:r>
              <a:rPr lang="en-US" sz="900" smtClean="0"/>
              <a:t>14, </a:t>
            </a:r>
            <a:r>
              <a:rPr lang="en-US" sz="900" dirty="0" smtClean="0"/>
              <a:t>2017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Labor Standards Act (FLSA)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FLSA (Non - exempt employees)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“Hours Worked”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Supervisor Responsibility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Requires Accurate Records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Overtime Approved in Advance</a:t>
            </a:r>
          </a:p>
          <a:p>
            <a:pPr marL="400050" lvl="1" indent="0">
              <a:buNone/>
            </a:pPr>
            <a:endParaRPr lang="en-US" altLang="en-US" sz="1200" dirty="0"/>
          </a:p>
          <a:p>
            <a:pPr marL="1085850" lvl="2">
              <a:buFont typeface="Arial" panose="020B0604020202020204" pitchFamily="34" charset="0"/>
              <a:buChar char="•"/>
            </a:pPr>
            <a:endParaRPr lang="en-US" altLang="en-US" sz="600" dirty="0" smtClean="0"/>
          </a:p>
          <a:p>
            <a:pPr marL="0" indent="0"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932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Workers’ Compensation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Health &amp; Safety Standards</a:t>
            </a:r>
          </a:p>
          <a:p>
            <a:r>
              <a:rPr lang="en-US" sz="2400" dirty="0" smtClean="0"/>
              <a:t>Supervisor Notification</a:t>
            </a:r>
          </a:p>
          <a:p>
            <a:r>
              <a:rPr lang="en-US" sz="2400" dirty="0" smtClean="0"/>
              <a:t>SORM – 30 Days</a:t>
            </a:r>
          </a:p>
          <a:p>
            <a:r>
              <a:rPr lang="en-US" sz="2400" dirty="0" smtClean="0"/>
              <a:t>Contact Benefits Team: </a:t>
            </a:r>
          </a:p>
          <a:p>
            <a:pPr lvl="1"/>
            <a:r>
              <a:rPr lang="en-US" sz="2000" dirty="0" smtClean="0"/>
              <a:t>Lisa Taylor, </a:t>
            </a:r>
            <a:r>
              <a:rPr lang="en-US" sz="2000" dirty="0" smtClean="0">
                <a:hlinkClick r:id="rId3"/>
              </a:rPr>
              <a:t>ltaylor16@twu.edu</a:t>
            </a:r>
            <a:r>
              <a:rPr lang="en-US" sz="2000" dirty="0" smtClean="0"/>
              <a:t>, 940-898-3542</a:t>
            </a:r>
          </a:p>
          <a:p>
            <a:pPr lvl="1"/>
            <a:r>
              <a:rPr lang="en-US" sz="2000" dirty="0" smtClean="0"/>
              <a:t>Angela Cagle, </a:t>
            </a:r>
            <a:r>
              <a:rPr lang="en-US" sz="2000" dirty="0" smtClean="0">
                <a:hlinkClick r:id="rId4"/>
              </a:rPr>
              <a:t>acagle@twu.edu</a:t>
            </a:r>
            <a:r>
              <a:rPr lang="en-US" sz="2000" dirty="0" smtClean="0"/>
              <a:t>, 940-898-3552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95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82691" y="4197118"/>
            <a:ext cx="1787236" cy="5062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with Disabilities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Telecommuting Not Required by the ADA</a:t>
            </a:r>
          </a:p>
          <a:p>
            <a:r>
              <a:rPr lang="en-US" sz="2400" dirty="0" smtClean="0"/>
              <a:t>Case by Case</a:t>
            </a:r>
          </a:p>
          <a:p>
            <a:r>
              <a:rPr lang="en-US" sz="2400" dirty="0" smtClean="0"/>
              <a:t>Alternate Process for ADA Accommodations</a:t>
            </a:r>
          </a:p>
          <a:p>
            <a:r>
              <a:rPr lang="en-US" sz="2400" dirty="0" smtClean="0"/>
              <a:t>Contact Tony Yardley, </a:t>
            </a:r>
            <a:r>
              <a:rPr lang="en-US" sz="2400" dirty="0" smtClean="0">
                <a:hlinkClick r:id="rId3"/>
              </a:rPr>
              <a:t>ayardley@twu.edu</a:t>
            </a:r>
            <a:r>
              <a:rPr lang="en-US" sz="2400" dirty="0" smtClean="0"/>
              <a:t>, 940-898-3563</a:t>
            </a:r>
          </a:p>
        </p:txBody>
      </p:sp>
    </p:spTree>
    <p:extLst>
      <p:ext uri="{BB962C8B-B14F-4D97-AF65-F5344CB8AC3E}">
        <p14:creationId xmlns:p14="http://schemas.microsoft.com/office/powerpoint/2010/main" val="21616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Medical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113"/>
            <a:ext cx="8229600" cy="3366299"/>
          </a:xfrm>
        </p:spPr>
        <p:txBody>
          <a:bodyPr/>
          <a:lstStyle/>
          <a:p>
            <a:r>
              <a:rPr lang="en-US" sz="2400" dirty="0" smtClean="0"/>
              <a:t>FMLA Application to Telecommuters</a:t>
            </a:r>
          </a:p>
          <a:p>
            <a:r>
              <a:rPr lang="en-US" sz="2400" dirty="0" smtClean="0"/>
              <a:t>Full </a:t>
            </a:r>
            <a:r>
              <a:rPr lang="en-US" sz="2400" dirty="0"/>
              <a:t>Time </a:t>
            </a:r>
            <a:r>
              <a:rPr lang="en-US" sz="2400" dirty="0" smtClean="0"/>
              <a:t>Serious Health Condition </a:t>
            </a:r>
          </a:p>
          <a:p>
            <a:r>
              <a:rPr lang="en-US" sz="2400" dirty="0" smtClean="0"/>
              <a:t>Case by Case</a:t>
            </a:r>
          </a:p>
          <a:p>
            <a:r>
              <a:rPr lang="en-US" sz="2400" dirty="0" smtClean="0"/>
              <a:t>Process and Procedures</a:t>
            </a:r>
          </a:p>
          <a:p>
            <a:r>
              <a:rPr lang="en-US" sz="2400" dirty="0" smtClean="0"/>
              <a:t>Contact Benefits Team:</a:t>
            </a:r>
          </a:p>
          <a:p>
            <a:pPr lvl="1"/>
            <a:r>
              <a:rPr lang="en-US" sz="2400" dirty="0"/>
              <a:t>Lisa Taylor, </a:t>
            </a:r>
            <a:r>
              <a:rPr lang="en-US" sz="2400" dirty="0">
                <a:hlinkClick r:id="rId3"/>
              </a:rPr>
              <a:t>ltaylor16@twu.edu</a:t>
            </a:r>
            <a:r>
              <a:rPr lang="en-US" sz="2400" dirty="0"/>
              <a:t>, 940-898-3542</a:t>
            </a:r>
          </a:p>
          <a:p>
            <a:pPr lvl="1"/>
            <a:r>
              <a:rPr lang="en-US" sz="2400" dirty="0"/>
              <a:t>Angela Cagle, </a:t>
            </a:r>
            <a:r>
              <a:rPr lang="en-US" sz="2400" dirty="0">
                <a:hlinkClick r:id="rId4"/>
              </a:rPr>
              <a:t>acagle@twu.edu</a:t>
            </a:r>
            <a:r>
              <a:rPr lang="en-US" sz="2400" dirty="0"/>
              <a:t>, 940-898-3552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58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Telecommuting Challenges and Solutions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21" y="846405"/>
            <a:ext cx="8229600" cy="3366299"/>
          </a:xfrm>
        </p:spPr>
        <p:txBody>
          <a:bodyPr/>
          <a:lstStyle/>
          <a:p>
            <a:r>
              <a:rPr lang="en-US" sz="2800" dirty="0" smtClean="0">
                <a:solidFill>
                  <a:srgbClr val="781426"/>
                </a:solidFill>
              </a:rPr>
              <a:t>Challenge: </a:t>
            </a:r>
            <a:r>
              <a:rPr lang="en-US" sz="2000" dirty="0" smtClean="0"/>
              <a:t>Failure to set Goals, Standards and </a:t>
            </a:r>
            <a:r>
              <a:rPr lang="en-US" sz="2000" dirty="0"/>
              <a:t>E</a:t>
            </a:r>
            <a:r>
              <a:rPr lang="en-US" sz="2000" dirty="0" smtClean="0"/>
              <a:t>xpectations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81426"/>
                </a:solidFill>
              </a:rPr>
              <a:t>Possible Solution</a:t>
            </a:r>
            <a:r>
              <a:rPr lang="en-US" dirty="0" smtClean="0">
                <a:solidFill>
                  <a:srgbClr val="781426"/>
                </a:solidFill>
              </a:rPr>
              <a:t>: </a:t>
            </a:r>
            <a:r>
              <a:rPr lang="en-US" sz="2000" dirty="0" smtClean="0"/>
              <a:t>Establish Clear Understanding: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07646"/>
              </p:ext>
            </p:extLst>
          </p:nvPr>
        </p:nvGraphicFramePr>
        <p:xfrm>
          <a:off x="940921" y="2468170"/>
          <a:ext cx="7105800" cy="1754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600"/>
                <a:gridCol w="2368600"/>
                <a:gridCol w="2368600"/>
              </a:tblGrid>
              <a:tr h="57011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Telecommuting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Hours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Onsite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Meeting Requirements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Communication Expectations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</a:tr>
              <a:tr h="57796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Individual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and Team Goals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Cross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Training &amp; Backup Responsibilities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Technology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Requirements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</a:tr>
              <a:tr h="59645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Performance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Standards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Each Member’s Role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Success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Measurements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Telecommuting Challenges and Solutions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50392"/>
            <a:ext cx="8229600" cy="3366299"/>
          </a:xfrm>
        </p:spPr>
        <p:txBody>
          <a:bodyPr/>
          <a:lstStyle/>
          <a:p>
            <a:r>
              <a:rPr lang="en-US" sz="2800" dirty="0" smtClean="0">
                <a:solidFill>
                  <a:srgbClr val="781426"/>
                </a:solidFill>
              </a:rPr>
              <a:t>Challenge: </a:t>
            </a:r>
            <a:r>
              <a:rPr lang="en-US" sz="2000" dirty="0" smtClean="0"/>
              <a:t>Communication and Collaboration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81426"/>
                </a:solidFill>
              </a:rPr>
              <a:t>Possible Solutions</a:t>
            </a:r>
            <a:r>
              <a:rPr lang="en-US" dirty="0" smtClean="0">
                <a:solidFill>
                  <a:srgbClr val="781426"/>
                </a:solidFill>
              </a:rPr>
              <a:t>:</a:t>
            </a:r>
            <a:endParaRPr lang="en-US" sz="2000" dirty="0" smtClean="0">
              <a:solidFill>
                <a:srgbClr val="78142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Establish Regular Communication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Utilize Technology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Team Building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Partial Telecommuting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Onsite Celebrations of Achievements and Milestones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0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Telecommuting Challenges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50392"/>
            <a:ext cx="8229600" cy="3366299"/>
          </a:xfrm>
        </p:spPr>
        <p:txBody>
          <a:bodyPr/>
          <a:lstStyle/>
          <a:p>
            <a:r>
              <a:rPr lang="en-US" sz="2800" dirty="0" smtClean="0">
                <a:solidFill>
                  <a:srgbClr val="781426"/>
                </a:solidFill>
              </a:rPr>
              <a:t>Challenge: </a:t>
            </a:r>
            <a:r>
              <a:rPr lang="en-US" sz="2000" dirty="0" smtClean="0"/>
              <a:t>Managing Telecommuting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81426"/>
                </a:solidFill>
              </a:rPr>
              <a:t>Possible Solutions: 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One on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Infractions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Address Issues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Adjustments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Policy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Maintain Remote Worksite and Perform Work in State of Texas</a:t>
            </a:r>
          </a:p>
          <a:p>
            <a:r>
              <a:rPr lang="en-US" sz="2400" dirty="0" smtClean="0"/>
              <a:t>Not a Substitute for Child (daycare) or Elder Care</a:t>
            </a:r>
          </a:p>
          <a:p>
            <a:r>
              <a:rPr lang="en-US" sz="2400" dirty="0" smtClean="0"/>
              <a:t>Scheduled Remote Worksite Visits </a:t>
            </a:r>
          </a:p>
          <a:p>
            <a:r>
              <a:rPr lang="en-US" sz="2400" dirty="0" smtClean="0"/>
              <a:t>Secure Confidential Information at Remote Site</a:t>
            </a:r>
          </a:p>
        </p:txBody>
      </p:sp>
    </p:spTree>
    <p:extLst>
      <p:ext uri="{BB962C8B-B14F-4D97-AF65-F5344CB8AC3E}">
        <p14:creationId xmlns:p14="http://schemas.microsoft.com/office/powerpoint/2010/main" val="25115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25490" y="4112245"/>
            <a:ext cx="2161310" cy="5911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Telecommuting Equipment &amp;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Telecommuters will Provide Own Computer, Computer Peripherals, and Internet Access</a:t>
            </a:r>
          </a:p>
          <a:p>
            <a:r>
              <a:rPr lang="en-US" sz="1500" dirty="0"/>
              <a:t>Department may Choose to Purchase and Provide Some Equipment (e.g., a computer desktop or laptop)</a:t>
            </a:r>
          </a:p>
          <a:p>
            <a:r>
              <a:rPr lang="en-US" sz="1500" dirty="0"/>
              <a:t>Pre-Approval from Supervisor/Dept. Head Required for Supplies or Equipment Taken Offsite</a:t>
            </a:r>
          </a:p>
          <a:p>
            <a:r>
              <a:rPr lang="en-US" sz="1500" dirty="0"/>
              <a:t>Must use University Approved Protective Software, Like Anti-Virus Software and Malware Protection (this would come standard on TWU-owned equipment)</a:t>
            </a:r>
          </a:p>
          <a:p>
            <a:r>
              <a:rPr lang="en-US" sz="1500" dirty="0"/>
              <a:t>Employees will Provide for the Physical Labor, Transportation and Installation of TWU Owned-Equipment and Applications (although Service Desk agents are capable of walking folks through application install questions over the phone)</a:t>
            </a:r>
          </a:p>
          <a:p>
            <a:r>
              <a:rPr lang="en-US" sz="1500" dirty="0"/>
              <a:t>Employees will Bring TWU-Owned Computers Back to Campus to Office of Technology Once Each Quarter for Updates. (this can be scheduled through the Service Desk)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86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425" y="4188204"/>
            <a:ext cx="1248629" cy="4594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r>
              <a:rPr lang="en-US" sz="2200" dirty="0" smtClean="0"/>
              <a:t>Telecommuting Requests may be Considered Starting January 2, 2018</a:t>
            </a:r>
          </a:p>
          <a:p>
            <a:pPr lvl="1"/>
            <a:r>
              <a:rPr lang="en-US" sz="2000" dirty="0" smtClean="0"/>
              <a:t>Steps:</a:t>
            </a:r>
          </a:p>
          <a:p>
            <a:pPr lvl="2"/>
            <a:r>
              <a:rPr lang="en-US" sz="1800" dirty="0" smtClean="0"/>
              <a:t>Request from Employee (Verbal or Written)</a:t>
            </a:r>
          </a:p>
          <a:p>
            <a:pPr lvl="2"/>
            <a:r>
              <a:rPr lang="en-US" sz="1800" dirty="0" smtClean="0"/>
              <a:t>Response by Supervisor </a:t>
            </a:r>
          </a:p>
          <a:p>
            <a:pPr lvl="3"/>
            <a:r>
              <a:rPr lang="en-US" sz="1800" dirty="0" smtClean="0"/>
              <a:t>Requests may be Considered January 2, 2018</a:t>
            </a:r>
          </a:p>
          <a:p>
            <a:pPr lvl="3"/>
            <a:r>
              <a:rPr lang="en-US" sz="1800" dirty="0" smtClean="0"/>
              <a:t>Division VP Approval of Positions to be Considered</a:t>
            </a:r>
          </a:p>
          <a:p>
            <a:pPr lvl="2"/>
            <a:r>
              <a:rPr lang="en-US" sz="1800" dirty="0" smtClean="0"/>
              <a:t>Supervisor Works through the Chain of Command and Obtains Prior Approval of </a:t>
            </a:r>
            <a:r>
              <a:rPr lang="en-US" sz="1800" u="sng" dirty="0" smtClean="0"/>
              <a:t>Positions to be Considered</a:t>
            </a:r>
            <a:r>
              <a:rPr lang="en-US" sz="1800" dirty="0" smtClean="0"/>
              <a:t> by Division VP</a:t>
            </a:r>
          </a:p>
          <a:p>
            <a:pPr lvl="2"/>
            <a:endParaRPr lang="en-US" sz="1600" dirty="0" smtClean="0"/>
          </a:p>
          <a:p>
            <a:pPr lvl="2"/>
            <a:endParaRPr lang="en-US" sz="1000" dirty="0"/>
          </a:p>
          <a:p>
            <a:pPr lvl="3"/>
            <a:endParaRPr lang="en-US" sz="1000" dirty="0" smtClean="0"/>
          </a:p>
          <a:p>
            <a:pPr lvl="3"/>
            <a:endParaRPr lang="en-US" sz="1000" dirty="0" smtClean="0"/>
          </a:p>
          <a:p>
            <a:pPr marL="1371600" lvl="3" indent="0">
              <a:buNone/>
            </a:pPr>
            <a:endParaRPr lang="en-US" sz="1000" dirty="0" smtClean="0"/>
          </a:p>
          <a:p>
            <a:pPr marL="914400" lvl="2" indent="0">
              <a:buNone/>
            </a:pPr>
            <a:r>
              <a:rPr lang="en-US" sz="1400" dirty="0" smtClean="0"/>
              <a:t>	</a:t>
            </a:r>
          </a:p>
          <a:p>
            <a:pPr marL="914400" lvl="2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9338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Employee Friendly Policies &amp; Programs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Pioneer Assistance Scholarships (PAS</a:t>
            </a:r>
            <a:r>
              <a:rPr lang="en-US" sz="16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Employee Emergency Assistance Fund (EEAF)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Voluntary Benefits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Pets </a:t>
            </a:r>
            <a:r>
              <a:rPr lang="en-US" sz="1600" dirty="0"/>
              <a:t>at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Affinity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Recognition Leave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Workplace Wellness and Exercise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Worksite Nursing Mothers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Flex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smtClean="0"/>
              <a:t>Staff </a:t>
            </a:r>
            <a:r>
              <a:rPr lang="en-US" sz="1600" dirty="0" smtClean="0"/>
              <a:t>Council Development Grants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Same Sex Spouses/Partner Benefits</a:t>
            </a:r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425" y="4188204"/>
            <a:ext cx="1248629" cy="4594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pPr lvl="1"/>
            <a:r>
              <a:rPr lang="en-US" sz="2000" dirty="0" smtClean="0"/>
              <a:t>Steps (cont.)</a:t>
            </a:r>
            <a:endParaRPr lang="en-US" sz="2000" dirty="0"/>
          </a:p>
          <a:p>
            <a:pPr lvl="2"/>
            <a:r>
              <a:rPr lang="en-US" sz="1800" dirty="0" smtClean="0"/>
              <a:t>Division VP Communicates their View of Positions to be Considered</a:t>
            </a:r>
          </a:p>
          <a:p>
            <a:pPr lvl="2"/>
            <a:r>
              <a:rPr lang="en-US" sz="1800" dirty="0" smtClean="0"/>
              <a:t>Following Discussion and Prior Approval, Supervisor and Employee Work Together to Complete the Telecommuting Agreement</a:t>
            </a:r>
          </a:p>
          <a:p>
            <a:pPr lvl="2"/>
            <a:r>
              <a:rPr lang="en-US" sz="1800" dirty="0" smtClean="0"/>
              <a:t>Supervisor Submits Telecommuting Agreement through the Chain of Command for Consideration to Approve</a:t>
            </a:r>
          </a:p>
          <a:p>
            <a:pPr lvl="2"/>
            <a:r>
              <a:rPr lang="en-US" sz="1800" dirty="0" smtClean="0"/>
              <a:t>Division VP Approval or Denial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3"/>
            <a:endParaRPr lang="en-US" sz="1600" dirty="0" smtClean="0"/>
          </a:p>
          <a:p>
            <a:pPr lvl="3"/>
            <a:endParaRPr lang="en-US" sz="1000" dirty="0" smtClean="0"/>
          </a:p>
          <a:p>
            <a:pPr marL="1371600" lvl="3" indent="0">
              <a:buNone/>
            </a:pPr>
            <a:endParaRPr lang="en-US" sz="1000" dirty="0" smtClean="0"/>
          </a:p>
          <a:p>
            <a:pPr marL="914400" lvl="2" indent="0">
              <a:buNone/>
            </a:pPr>
            <a:r>
              <a:rPr lang="en-US" sz="1400" dirty="0" smtClean="0"/>
              <a:t>	</a:t>
            </a:r>
          </a:p>
          <a:p>
            <a:pPr marL="914400" lvl="2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110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r>
              <a:rPr lang="en-US" sz="2200" dirty="0" smtClean="0"/>
              <a:t>Telecommuting Agreements Required of all Telecommuting Arrangements of Staff Employees</a:t>
            </a:r>
          </a:p>
          <a:p>
            <a:r>
              <a:rPr lang="en-US" sz="2200" dirty="0" smtClean="0"/>
              <a:t>Required Chain of Command Approval Including the Division VP</a:t>
            </a:r>
          </a:p>
          <a:p>
            <a:r>
              <a:rPr lang="en-US" sz="2200" dirty="0" smtClean="0"/>
              <a:t>Must be Reviewed no later than 12 Months</a:t>
            </a:r>
          </a:p>
          <a:p>
            <a:r>
              <a:rPr lang="en-US" sz="2200" dirty="0" smtClean="0"/>
              <a:t>Employment at Will Preserved; Not an Employment Contract</a:t>
            </a:r>
          </a:p>
        </p:txBody>
      </p:sp>
    </p:spTree>
    <p:extLst>
      <p:ext uri="{BB962C8B-B14F-4D97-AF65-F5344CB8AC3E}">
        <p14:creationId xmlns:p14="http://schemas.microsoft.com/office/powerpoint/2010/main" val="3408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r>
              <a:rPr lang="en-US" sz="2200" dirty="0" smtClean="0"/>
              <a:t>University may Terminate Agreement w/ Notice, Employee may Request Termination</a:t>
            </a:r>
          </a:p>
          <a:p>
            <a:r>
              <a:rPr lang="en-US" sz="2200" dirty="0" smtClean="0"/>
              <a:t>University may Terminate w/ out Notice </a:t>
            </a:r>
          </a:p>
          <a:p>
            <a:r>
              <a:rPr lang="en-US" sz="2200" dirty="0" smtClean="0"/>
              <a:t>Where Conflicts Arise Appeals Follow the Chain of Command with Final Appeal to Division VP</a:t>
            </a:r>
          </a:p>
          <a:p>
            <a:r>
              <a:rPr lang="en-US" sz="2200" dirty="0" smtClean="0"/>
              <a:t>VP Decision is Final</a:t>
            </a:r>
            <a:endParaRPr lang="en-US" sz="22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67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967215"/>
            <a:ext cx="6697066" cy="36053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67326" y="1578321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PROPOSED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EFFECTIVE DATE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0748" y="3076079"/>
            <a:ext cx="194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ADA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7505" y="3582328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PROPOSED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LOCATION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7984" y="4468059"/>
            <a:ext cx="3799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ATTACH PHOTO OR FLOOR PLAN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893" y="2332802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Exempt/Non-Exempt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310" y="922282"/>
            <a:ext cx="6082991" cy="3835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12883" y="1391458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PROPOSED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SCHEDULE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8132" y="3137267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TYPICAL ASSIGNMENTS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65" y="991333"/>
            <a:ext cx="6835301" cy="33703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50795" y="1905704"/>
            <a:ext cx="1946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UNIVERSITY EQUIPMENT &amp; SOFTWARE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7146" y="3269227"/>
            <a:ext cx="194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COMMUNICATION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38" y="1063229"/>
            <a:ext cx="6515102" cy="33167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8863" y="1695434"/>
            <a:ext cx="1946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PERFORMANCE EXPECTATIONS, MEASURES &amp; FEEDBACK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8862" y="3169640"/>
            <a:ext cx="1946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OTHER 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EXPECTATIONS &amp; CONDITIONS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87" y="1039596"/>
            <a:ext cx="8220858" cy="3036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11359" y="3905318"/>
            <a:ext cx="575441" cy="3069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136" y="4187006"/>
            <a:ext cx="668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Approved Agreements Forwarded to Amy Hall at ahall@twu.edu</a:t>
            </a:r>
          </a:p>
        </p:txBody>
      </p:sp>
    </p:spTree>
    <p:extLst>
      <p:ext uri="{BB962C8B-B14F-4D97-AF65-F5344CB8AC3E}">
        <p14:creationId xmlns:p14="http://schemas.microsoft.com/office/powerpoint/2010/main" val="8725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1547184"/>
            <a:ext cx="8229600" cy="174465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FAQ available by January 2, 2018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Pilot Program &amp; Survey</a:t>
            </a:r>
          </a:p>
          <a:p>
            <a:r>
              <a:rPr lang="en-US" sz="2400" dirty="0" smtClean="0"/>
              <a:t>Changing Needs </a:t>
            </a:r>
          </a:p>
          <a:p>
            <a:r>
              <a:rPr lang="en-US" sz="2400" dirty="0" smtClean="0"/>
              <a:t>Telecommuting Benefits</a:t>
            </a:r>
          </a:p>
          <a:p>
            <a:r>
              <a:rPr lang="en-US" sz="2400" dirty="0" smtClean="0"/>
              <a:t>Benefits </a:t>
            </a:r>
            <a:r>
              <a:rPr lang="en-US" sz="2400" dirty="0"/>
              <a:t>Specific to TWU</a:t>
            </a:r>
          </a:p>
          <a:p>
            <a:pPr lvl="2"/>
            <a:r>
              <a:rPr lang="en-US" sz="1800" dirty="0"/>
              <a:t>Expected Increases </a:t>
            </a:r>
          </a:p>
          <a:p>
            <a:pPr lvl="3"/>
            <a:r>
              <a:rPr lang="en-US" sz="1600" dirty="0"/>
              <a:t>Quality</a:t>
            </a:r>
          </a:p>
          <a:p>
            <a:pPr lvl="3"/>
            <a:r>
              <a:rPr lang="en-US" sz="1600" dirty="0"/>
              <a:t>Quantity</a:t>
            </a:r>
          </a:p>
          <a:p>
            <a:pPr lvl="3"/>
            <a:r>
              <a:rPr lang="en-US" sz="1600" dirty="0"/>
              <a:t>Performance</a:t>
            </a:r>
          </a:p>
          <a:p>
            <a:pPr lvl="1"/>
            <a:endParaRPr lang="en-US" sz="1400" dirty="0"/>
          </a:p>
        </p:txBody>
      </p:sp>
      <p:sp>
        <p:nvSpPr>
          <p:cNvPr id="4" name="Up Arrow 3"/>
          <p:cNvSpPr/>
          <p:nvPr/>
        </p:nvSpPr>
        <p:spPr>
          <a:xfrm>
            <a:off x="4217591" y="3192622"/>
            <a:ext cx="611702" cy="1046831"/>
          </a:xfrm>
          <a:prstGeom prst="upArrow">
            <a:avLst/>
          </a:prstGeom>
          <a:solidFill>
            <a:srgbClr val="781426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 Work &amp; Telecommuting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90" y="1075394"/>
            <a:ext cx="8229600" cy="3366299"/>
          </a:xfrm>
        </p:spPr>
        <p:txBody>
          <a:bodyPr/>
          <a:lstStyle/>
          <a:p>
            <a:r>
              <a:rPr lang="en-US" sz="2400" dirty="0" smtClean="0"/>
              <a:t>Expectations</a:t>
            </a:r>
          </a:p>
          <a:p>
            <a:pPr lvl="1"/>
            <a:r>
              <a:rPr lang="en-US" sz="2000" dirty="0" smtClean="0"/>
              <a:t>Primarily Onsite</a:t>
            </a:r>
          </a:p>
          <a:p>
            <a:pPr marL="457200" lvl="1" indent="0">
              <a:buNone/>
            </a:pPr>
            <a:r>
              <a:rPr lang="en-US" sz="1600" dirty="0" smtClean="0"/>
              <a:t>	Example:</a:t>
            </a:r>
          </a:p>
          <a:p>
            <a:pPr lvl="2"/>
            <a:r>
              <a:rPr lang="en-US" sz="1200" dirty="0" smtClean="0"/>
              <a:t>M</a:t>
            </a:r>
            <a:r>
              <a:rPr lang="en-US" sz="1200" dirty="0"/>
              <a:t>, T, W, (7-5 onsite) Th (7-5 </a:t>
            </a:r>
            <a:r>
              <a:rPr lang="en-US" sz="1200" dirty="0" smtClean="0"/>
              <a:t>telecommute) </a:t>
            </a:r>
            <a:r>
              <a:rPr lang="en-US" sz="1200" dirty="0"/>
              <a:t>F (7-11telecommute)</a:t>
            </a:r>
          </a:p>
          <a:p>
            <a:pPr lvl="1"/>
            <a:r>
              <a:rPr lang="en-US" sz="2000" dirty="0" smtClean="0"/>
              <a:t>Primarily Telecommuting Role</a:t>
            </a:r>
          </a:p>
          <a:p>
            <a:pPr marL="457200" lvl="1" indent="0">
              <a:buNone/>
            </a:pPr>
            <a:r>
              <a:rPr lang="en-US" sz="1600" dirty="0" smtClean="0"/>
              <a:t>	Example:</a:t>
            </a:r>
            <a:endParaRPr lang="en-US" sz="1600" dirty="0"/>
          </a:p>
          <a:p>
            <a:pPr lvl="2"/>
            <a:r>
              <a:rPr lang="en-US" sz="1200" dirty="0" smtClean="0"/>
              <a:t>M</a:t>
            </a:r>
            <a:r>
              <a:rPr lang="en-US" sz="1200" dirty="0"/>
              <a:t>, T</a:t>
            </a:r>
            <a:r>
              <a:rPr lang="en-US" sz="1200" dirty="0" smtClean="0"/>
              <a:t>, (</a:t>
            </a:r>
            <a:r>
              <a:rPr lang="en-US" sz="1200" dirty="0"/>
              <a:t>8-5 onsite</a:t>
            </a:r>
            <a:r>
              <a:rPr lang="en-US" sz="1200" dirty="0" smtClean="0"/>
              <a:t>) W, Th, F (8-5 telecommute)</a:t>
            </a:r>
          </a:p>
          <a:p>
            <a:r>
              <a:rPr lang="en-US" sz="2400" dirty="0" smtClean="0"/>
              <a:t>Telecommuting Agreements Require Division </a:t>
            </a:r>
            <a:r>
              <a:rPr lang="en-US" sz="2400" dirty="0"/>
              <a:t>VP </a:t>
            </a:r>
            <a:r>
              <a:rPr lang="en-US" sz="2400" dirty="0" smtClean="0"/>
              <a:t>Approval</a:t>
            </a:r>
            <a:endParaRPr lang="en-US" sz="2400" dirty="0"/>
          </a:p>
          <a:p>
            <a:pPr lvl="2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lvl="2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7653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Telecommuting Position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Expectations</a:t>
            </a:r>
            <a:r>
              <a:rPr lang="en-US" sz="2000" dirty="0" smtClean="0"/>
              <a:t>	</a:t>
            </a:r>
          </a:p>
          <a:p>
            <a:pPr lvl="1"/>
            <a:r>
              <a:rPr lang="en-US" sz="2200" dirty="0" smtClean="0"/>
              <a:t>Limited Eligibility &lt; 100</a:t>
            </a:r>
          </a:p>
          <a:p>
            <a:pPr lvl="1"/>
            <a:r>
              <a:rPr lang="en-US" sz="2200" dirty="0" smtClean="0"/>
              <a:t>Limited Approval &lt; 50 </a:t>
            </a:r>
          </a:p>
          <a:p>
            <a:pPr lvl="1"/>
            <a:r>
              <a:rPr lang="en-US" sz="2200" dirty="0" smtClean="0"/>
              <a:t>Division VP’s View of Eligibility </a:t>
            </a:r>
          </a:p>
          <a:p>
            <a:pPr lvl="1"/>
            <a:r>
              <a:rPr lang="en-US" sz="2200" dirty="0" smtClean="0"/>
              <a:t>VP Communication &amp; Understanding Prior to Employee Discussions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Telecommuting Position Eligibility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Positions Generally not Eligible</a:t>
            </a:r>
          </a:p>
          <a:p>
            <a:pPr lvl="1"/>
            <a:r>
              <a:rPr lang="en-US" sz="2200" dirty="0" smtClean="0"/>
              <a:t>Onsite Job Duties</a:t>
            </a:r>
          </a:p>
          <a:p>
            <a:pPr lvl="1"/>
            <a:r>
              <a:rPr lang="en-US" sz="2200" dirty="0" smtClean="0"/>
              <a:t>Front Line </a:t>
            </a:r>
          </a:p>
          <a:p>
            <a:pPr lvl="1"/>
            <a:r>
              <a:rPr lang="en-US" sz="2200" dirty="0" smtClean="0"/>
              <a:t>Face to Face Interaction</a:t>
            </a:r>
          </a:p>
          <a:p>
            <a:pPr lvl="1"/>
            <a:r>
              <a:rPr lang="en-US" sz="2200" dirty="0" smtClean="0"/>
              <a:t>Access to Information &amp; Equipment</a:t>
            </a:r>
          </a:p>
          <a:p>
            <a:pPr lvl="1"/>
            <a:r>
              <a:rPr lang="en-US" sz="2200" dirty="0" smtClean="0"/>
              <a:t>Employees in a Training Phase</a:t>
            </a:r>
          </a:p>
          <a:p>
            <a:pPr lvl="1"/>
            <a:endParaRPr lang="en-US" sz="1600" dirty="0"/>
          </a:p>
          <a:p>
            <a:r>
              <a:rPr lang="en-US" sz="2400" dirty="0" smtClean="0"/>
              <a:t>Exempt &amp; Non-Exempt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8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Telecommuting Position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Limited Positions that may Generally be Suitable</a:t>
            </a:r>
            <a:endParaRPr lang="en-US" sz="2200" dirty="0"/>
          </a:p>
          <a:p>
            <a:pPr lvl="1"/>
            <a:r>
              <a:rPr lang="en-US" sz="2000" dirty="0" smtClean="0"/>
              <a:t>Typically Exempt, Professional Positions</a:t>
            </a:r>
          </a:p>
          <a:p>
            <a:pPr lvl="1"/>
            <a:r>
              <a:rPr lang="en-US" sz="2000" dirty="0" smtClean="0"/>
              <a:t>Supervision</a:t>
            </a:r>
          </a:p>
          <a:p>
            <a:pPr lvl="1"/>
            <a:r>
              <a:rPr lang="en-US" sz="2000" dirty="0" smtClean="0"/>
              <a:t>Daily Presence not Required</a:t>
            </a:r>
          </a:p>
          <a:p>
            <a:pPr lvl="1"/>
            <a:r>
              <a:rPr lang="en-US" sz="2000" dirty="0" smtClean="0"/>
              <a:t>Remote Work &amp; Productivity</a:t>
            </a:r>
          </a:p>
          <a:p>
            <a:pPr lvl="1"/>
            <a:r>
              <a:rPr lang="en-US" sz="2000" dirty="0" smtClean="0"/>
              <a:t>Limited Face to Face </a:t>
            </a:r>
          </a:p>
          <a:p>
            <a:pPr lvl="1"/>
            <a:r>
              <a:rPr lang="en-US" sz="2000" dirty="0" smtClean="0"/>
              <a:t>Work Performed Electronically</a:t>
            </a:r>
          </a:p>
          <a:p>
            <a:pPr lvl="1"/>
            <a:r>
              <a:rPr lang="en-US" sz="2000" dirty="0" smtClean="0"/>
              <a:t>Effective Remote Supervision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Characteristics of a Successful Telecommuter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76432"/>
              </p:ext>
            </p:extLst>
          </p:nvPr>
        </p:nvGraphicFramePr>
        <p:xfrm>
          <a:off x="1057656" y="1252982"/>
          <a:ext cx="6669024" cy="2934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4512"/>
                <a:gridCol w="3334512"/>
              </a:tblGrid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Organization skills</a:t>
                      </a:r>
                      <a:endParaRPr lang="en-US" b="0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Limited Onsite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Equipment </a:t>
                      </a:r>
                      <a:endParaRPr lang="en-US" b="0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Priorities &amp; Time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Security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Self Motivated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Strong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Performance Record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Strong Communicator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Willingness to Work Alone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Self Disciplined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Resourceful w/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Technology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Limited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Supervision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Strong Job Knowledge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8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and State Laws Applicable to Telecommuting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291"/>
            <a:ext cx="8229600" cy="3366299"/>
          </a:xfrm>
        </p:spPr>
        <p:txBody>
          <a:bodyPr/>
          <a:lstStyle/>
          <a:p>
            <a:r>
              <a:rPr lang="en-US" sz="2600" dirty="0" smtClean="0"/>
              <a:t>Fair Labor Standards Act (FLSA): wage and hour compliance</a:t>
            </a:r>
          </a:p>
          <a:p>
            <a:r>
              <a:rPr lang="en-US" sz="2600" dirty="0" smtClean="0"/>
              <a:t>Workers' Compensation</a:t>
            </a:r>
          </a:p>
          <a:p>
            <a:r>
              <a:rPr lang="en-US" sz="2600" dirty="0" smtClean="0"/>
              <a:t>Americans with Disabilities Act (ADA, ADAAA)</a:t>
            </a:r>
          </a:p>
          <a:p>
            <a:r>
              <a:rPr lang="en-US" sz="2600" dirty="0" smtClean="0"/>
              <a:t>Family and Medical Leave (FMLA)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4251</TotalTime>
  <Words>969</Words>
  <Application>Microsoft Office PowerPoint</Application>
  <PresentationFormat>On-screen Show (16:9)</PresentationFormat>
  <Paragraphs>289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Wingdings</vt:lpstr>
      <vt:lpstr>Office Theme</vt:lpstr>
      <vt:lpstr>Telecommuting for Staff Employees             Tony Yardley, SPHR, SHRM-CP                                            December 14, 2017</vt:lpstr>
      <vt:lpstr>Recent Employee Friendly Policies &amp; Programs</vt:lpstr>
      <vt:lpstr>Telecommuting Introduction</vt:lpstr>
      <vt:lpstr>Flex Work &amp; Telecommuting</vt:lpstr>
      <vt:lpstr>Telecommuting Position Eligibility</vt:lpstr>
      <vt:lpstr>Telecommuting Position Eligibility</vt:lpstr>
      <vt:lpstr>Telecommuting Position Eligibility</vt:lpstr>
      <vt:lpstr>Characteristics of a Successful Telecommuter</vt:lpstr>
      <vt:lpstr>Federal and State Laws Applicable to Telecommuting</vt:lpstr>
      <vt:lpstr>Fair Labor Standards Act (FLSA)</vt:lpstr>
      <vt:lpstr>Workers’ Compensation </vt:lpstr>
      <vt:lpstr>Americans with Disabilities Act</vt:lpstr>
      <vt:lpstr>Family and Medical Leave</vt:lpstr>
      <vt:lpstr>Telecommuting Challenges and Solutions</vt:lpstr>
      <vt:lpstr>Telecommuting Challenges and Solutions</vt:lpstr>
      <vt:lpstr>Telecommuting Challenges and Solutions</vt:lpstr>
      <vt:lpstr>Telecommuting Policy Guidelines</vt:lpstr>
      <vt:lpstr>Telecommuting Equipment &amp; Supplies</vt:lpstr>
      <vt:lpstr>Telecommuting Agreements</vt:lpstr>
      <vt:lpstr>Telecommuting Agreements</vt:lpstr>
      <vt:lpstr>Telecommuting Agreements</vt:lpstr>
      <vt:lpstr>Telecommuting Agreements</vt:lpstr>
      <vt:lpstr>Telecommuting Agreement </vt:lpstr>
      <vt:lpstr>Telecommuting Agreement</vt:lpstr>
      <vt:lpstr>Telecommuting Agreement</vt:lpstr>
      <vt:lpstr>Telecommuting Agreement</vt:lpstr>
      <vt:lpstr>Telecommuting Agreement</vt:lpstr>
      <vt:lpstr>FAQ available by January 2, 2018 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Yardley, Anthony</cp:lastModifiedBy>
  <cp:revision>355</cp:revision>
  <cp:lastPrinted>2017-12-01T11:50:59Z</cp:lastPrinted>
  <dcterms:created xsi:type="dcterms:W3CDTF">2010-04-12T23:12:02Z</dcterms:created>
  <dcterms:modified xsi:type="dcterms:W3CDTF">2017-12-14T13:47:32Z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