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72"/>
  </p:notesMasterIdLst>
  <p:sldIdLst>
    <p:sldId id="256" r:id="rId5"/>
    <p:sldId id="257" r:id="rId6"/>
    <p:sldId id="270" r:id="rId7"/>
    <p:sldId id="272" r:id="rId8"/>
    <p:sldId id="283" r:id="rId9"/>
    <p:sldId id="274" r:id="rId10"/>
    <p:sldId id="277" r:id="rId11"/>
    <p:sldId id="339" r:id="rId12"/>
    <p:sldId id="345" r:id="rId13"/>
    <p:sldId id="346" r:id="rId14"/>
    <p:sldId id="347" r:id="rId15"/>
    <p:sldId id="278" r:id="rId16"/>
    <p:sldId id="348" r:id="rId17"/>
    <p:sldId id="279" r:id="rId18"/>
    <p:sldId id="280" r:id="rId19"/>
    <p:sldId id="282" r:id="rId20"/>
    <p:sldId id="281" r:id="rId21"/>
    <p:sldId id="284" r:id="rId22"/>
    <p:sldId id="285" r:id="rId23"/>
    <p:sldId id="286" r:id="rId24"/>
    <p:sldId id="333" r:id="rId25"/>
    <p:sldId id="338" r:id="rId26"/>
    <p:sldId id="288" r:id="rId27"/>
    <p:sldId id="289" r:id="rId28"/>
    <p:sldId id="290" r:id="rId29"/>
    <p:sldId id="287" r:id="rId30"/>
    <p:sldId id="335" r:id="rId31"/>
    <p:sldId id="350" r:id="rId32"/>
    <p:sldId id="352" r:id="rId33"/>
    <p:sldId id="336" r:id="rId34"/>
    <p:sldId id="337" r:id="rId35"/>
    <p:sldId id="292" r:id="rId36"/>
    <p:sldId id="291" r:id="rId37"/>
    <p:sldId id="293" r:id="rId38"/>
    <p:sldId id="294" r:id="rId39"/>
    <p:sldId id="295" r:id="rId40"/>
    <p:sldId id="296" r:id="rId41"/>
    <p:sldId id="300" r:id="rId42"/>
    <p:sldId id="297" r:id="rId43"/>
    <p:sldId id="298" r:id="rId44"/>
    <p:sldId id="299" r:id="rId45"/>
    <p:sldId id="301" r:id="rId46"/>
    <p:sldId id="302" r:id="rId47"/>
    <p:sldId id="303" r:id="rId48"/>
    <p:sldId id="304" r:id="rId49"/>
    <p:sldId id="305" r:id="rId50"/>
    <p:sldId id="309" r:id="rId51"/>
    <p:sldId id="307" r:id="rId52"/>
    <p:sldId id="308" r:id="rId53"/>
    <p:sldId id="342" r:id="rId54"/>
    <p:sldId id="340" r:id="rId55"/>
    <p:sldId id="311" r:id="rId56"/>
    <p:sldId id="341" r:id="rId57"/>
    <p:sldId id="312" r:id="rId58"/>
    <p:sldId id="313" r:id="rId59"/>
    <p:sldId id="314" r:id="rId60"/>
    <p:sldId id="315" r:id="rId61"/>
    <p:sldId id="316" r:id="rId62"/>
    <p:sldId id="343" r:id="rId63"/>
    <p:sldId id="318" r:id="rId64"/>
    <p:sldId id="317" r:id="rId65"/>
    <p:sldId id="344" r:id="rId66"/>
    <p:sldId id="319" r:id="rId67"/>
    <p:sldId id="320" r:id="rId68"/>
    <p:sldId id="322" r:id="rId69"/>
    <p:sldId id="323" r:id="rId70"/>
    <p:sldId id="269" r:id="rId7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96" autoAdjust="0"/>
    <p:restoredTop sz="96586" autoAdjust="0"/>
  </p:normalViewPr>
  <p:slideViewPr>
    <p:cSldViewPr snapToGrid="0" snapToObjects="1">
      <p:cViewPr varScale="1">
        <p:scale>
          <a:sx n="130" d="100"/>
          <a:sy n="130" d="100"/>
        </p:scale>
        <p:origin x="144" y="63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0"/>
    </p:cViewPr>
  </p:sorterViewPr>
  <p:notesViewPr>
    <p:cSldViewPr snapToGrid="0" snapToObjects="1">
      <p:cViewPr varScale="1">
        <p:scale>
          <a:sx n="86" d="100"/>
          <a:sy n="86" d="100"/>
        </p:scale>
        <p:origin x="3271"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Contrast Error </a:t>
          </a:r>
          <a:r>
            <a:rPr lang="en-US" sz="1800" dirty="0">
              <a:latin typeface="Century Gothic" panose="020B0502020202020204" pitchFamily="34" charset="0"/>
              <a:ea typeface="Verdana" panose="020B0604030504040204" pitchFamily="34" charset="0"/>
              <a:cs typeface="Verdana" panose="020B0604030504040204" pitchFamily="34" charset="0"/>
            </a:rPr>
            <a:t>– tendency to compare performance to other employees </a:t>
          </a:r>
        </a:p>
      </dgm:t>
    </dgm:pt>
    <dgm:pt modelId="{0E5BB3F3-6419-4F1B-8214-399633002F22}" type="parTrans" cxnId="{3D1FA03B-4FD6-41C4-8A49-1DBAE8A45797}">
      <dgm:prSet/>
      <dgm:spPr/>
      <dgm:t>
        <a:bodyPr/>
        <a:lstStyle/>
        <a:p>
          <a:endParaRPr lang="en-US" sz="1800">
            <a:latin typeface="Century Gothic" panose="020B0502020202020204" pitchFamily="34" charset="0"/>
          </a:endParaRPr>
        </a:p>
      </dgm:t>
    </dgm:pt>
    <dgm:pt modelId="{770283DF-5E8D-4955-A7EF-50EDD1D1C3E5}" type="sibTrans" cxnId="{3D1FA03B-4FD6-41C4-8A49-1DBAE8A45797}">
      <dgm:prSet/>
      <dgm:spPr/>
      <dgm:t>
        <a:bodyPr/>
        <a:lstStyle/>
        <a:p>
          <a:endParaRPr lang="en-US" sz="1800">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First-impression Error </a:t>
          </a:r>
          <a:r>
            <a:rPr lang="en-US" sz="1800" dirty="0">
              <a:latin typeface="Century Gothic" panose="020B0502020202020204" pitchFamily="34" charset="0"/>
              <a:ea typeface="Verdana" panose="020B0604030504040204" pitchFamily="34" charset="0"/>
              <a:cs typeface="Verdana" panose="020B0604030504040204" pitchFamily="34" charset="0"/>
            </a:rPr>
            <a:t>- tendency to initially judge “favorable” or “unfavorable,” serving as basis for evaluating performance</a:t>
          </a:r>
        </a:p>
      </dgm:t>
    </dgm:pt>
    <dgm:pt modelId="{ED36EDA6-7CED-4CDD-9018-3C168B8972FC}" type="parTrans" cxnId="{A7CC8206-E863-4383-A4D2-872F40F6C71B}">
      <dgm:prSet/>
      <dgm:spPr/>
      <dgm:t>
        <a:bodyPr/>
        <a:lstStyle/>
        <a:p>
          <a:endParaRPr lang="en-US" sz="1800">
            <a:latin typeface="Century Gothic" panose="020B0502020202020204" pitchFamily="34" charset="0"/>
          </a:endParaRPr>
        </a:p>
      </dgm:t>
    </dgm:pt>
    <dgm:pt modelId="{9B660B7A-4CF9-458B-8B8F-897CE2467F04}" type="sibTrans" cxnId="{A7CC8206-E863-4383-A4D2-872F40F6C71B}">
      <dgm:prSet/>
      <dgm:spPr/>
      <dgm:t>
        <a:bodyPr/>
        <a:lstStyle/>
        <a:p>
          <a:endParaRPr lang="en-US" sz="1800">
            <a:latin typeface="Century Gothic" panose="020B0502020202020204" pitchFamily="34" charset="0"/>
          </a:endParaRPr>
        </a:p>
      </dgm:t>
    </dgm:pt>
    <dgm:pt modelId="{C4503269-378C-4472-B731-7C1D0F888141}">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Recency Effect </a:t>
          </a:r>
          <a:r>
            <a:rPr lang="en-US" sz="1800" dirty="0">
              <a:latin typeface="Century Gothic" panose="020B050202020202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p>
      </dgm:t>
    </dgm:pt>
    <dgm:pt modelId="{CC35DB41-2EE5-4088-B88F-66273B9825D6}" type="parTrans" cxnId="{CBA3A80B-D6C1-49E6-BD6B-036BABFE3E88}">
      <dgm:prSet/>
      <dgm:spPr/>
      <dgm:t>
        <a:bodyPr/>
        <a:lstStyle/>
        <a:p>
          <a:endParaRPr lang="en-US" sz="1800">
            <a:latin typeface="Century Gothic" panose="020B0502020202020204" pitchFamily="34" charset="0"/>
          </a:endParaRPr>
        </a:p>
      </dgm:t>
    </dgm:pt>
    <dgm:pt modelId="{535B644F-AA0A-4920-8903-1D129D78A4AD}" type="sibTrans" cxnId="{CBA3A80B-D6C1-49E6-BD6B-036BABFE3E88}">
      <dgm:prSet/>
      <dgm:spPr/>
      <dgm:t>
        <a:bodyPr/>
        <a:lstStyle/>
        <a:p>
          <a:endParaRPr lang="en-US" sz="1800">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2EE6F459-63AA-444B-B71B-E09EF4DE9632}" type="presOf" srcId="{C4503269-378C-4472-B731-7C1D0F888141}" destId="{3C37E18F-3982-4735-9089-5C4C6E0BF9CC}" srcOrd="0" destOrd="0" presId="urn:microsoft.com/office/officeart/2008/layout/LinedList"/>
    <dgm:cxn modelId="{CAA95177-9D2D-4FF9-AA7E-567755DF7EB3}" type="presOf" srcId="{7F4C6F50-F5CB-40C2-A259-9801B39DC93D}" destId="{90EE69D3-11E1-44EE-A892-A797D6FA7D1C}"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BE69EA97-0680-4570-A18C-57E4D3F29413}" type="presOf" srcId="{5EE16689-DE4F-42B8-9881-4021B2595ADF}" destId="{DAC7AFC9-E1C2-4D58-B639-551B00F961F2}" srcOrd="0" destOrd="0" presId="urn:microsoft.com/office/officeart/2008/layout/LinedList"/>
    <dgm:cxn modelId="{A70B533D-2E66-4B90-ADA0-000CA41AE8DB}" type="presOf" srcId="{0DEABFAB-8C1F-4BEC-8B83-1D78EF550096}" destId="{E50F9079-F54C-4399-9C8A-5F5B9B60C6DE}" srcOrd="0" destOrd="0" presId="urn:microsoft.com/office/officeart/2008/layout/LinedList"/>
    <dgm:cxn modelId="{A7CC8206-E863-4383-A4D2-872F40F6C71B}" srcId="{0DEABFAB-8C1F-4BEC-8B83-1D78EF550096}" destId="{5EE16689-DE4F-42B8-9881-4021B2595ADF}" srcOrd="1" destOrd="0" parTransId="{ED36EDA6-7CED-4CDD-9018-3C168B8972FC}" sibTransId="{9B660B7A-4CF9-458B-8B8F-897CE2467F04}"/>
    <dgm:cxn modelId="{CBA3A80B-D6C1-49E6-BD6B-036BABFE3E88}" srcId="{0DEABFAB-8C1F-4BEC-8B83-1D78EF550096}" destId="{C4503269-378C-4472-B731-7C1D0F888141}" srcOrd="2" destOrd="0" parTransId="{CC35DB41-2EE5-4088-B88F-66273B9825D6}" sibTransId="{535B644F-AA0A-4920-8903-1D129D78A4AD}"/>
    <dgm:cxn modelId="{236B2C3D-7586-4122-9526-80244EE70E73}" type="presParOf" srcId="{E50F9079-F54C-4399-9C8A-5F5B9B60C6DE}" destId="{84ED9E9D-9E3C-43AB-B75E-06FFDEB6AB69}" srcOrd="0" destOrd="0" presId="urn:microsoft.com/office/officeart/2008/layout/LinedList"/>
    <dgm:cxn modelId="{000A082D-1569-4692-86A0-172589071977}" type="presParOf" srcId="{E50F9079-F54C-4399-9C8A-5F5B9B60C6DE}" destId="{BB6E61B5-605A-4032-98D2-BB7BB93C2C20}" srcOrd="1" destOrd="0" presId="urn:microsoft.com/office/officeart/2008/layout/LinedList"/>
    <dgm:cxn modelId="{14B1153C-61DC-4361-AE85-A608A389531E}" type="presParOf" srcId="{BB6E61B5-605A-4032-98D2-BB7BB93C2C20}" destId="{90EE69D3-11E1-44EE-A892-A797D6FA7D1C}" srcOrd="0" destOrd="0" presId="urn:microsoft.com/office/officeart/2008/layout/LinedList"/>
    <dgm:cxn modelId="{B213F771-AF15-4A6A-9DF4-989A009E8CF2}" type="presParOf" srcId="{BB6E61B5-605A-4032-98D2-BB7BB93C2C20}" destId="{915FE71A-FD86-485A-B3CF-D67D02C10251}" srcOrd="1" destOrd="0" presId="urn:microsoft.com/office/officeart/2008/layout/LinedList"/>
    <dgm:cxn modelId="{B4A1B85B-50E0-4677-9CA9-E8D5132CA448}" type="presParOf" srcId="{E50F9079-F54C-4399-9C8A-5F5B9B60C6DE}" destId="{F5B2B0DF-E873-4FD7-A35B-2C4D8FE8D77C}" srcOrd="2" destOrd="0" presId="urn:microsoft.com/office/officeart/2008/layout/LinedList"/>
    <dgm:cxn modelId="{DA438A1D-1242-4321-9C45-73D3EEE1CC51}" type="presParOf" srcId="{E50F9079-F54C-4399-9C8A-5F5B9B60C6DE}" destId="{F50709FE-847B-4E52-A3C6-FC15A3A7D333}" srcOrd="3" destOrd="0" presId="urn:microsoft.com/office/officeart/2008/layout/LinedList"/>
    <dgm:cxn modelId="{860E8830-B3AB-4C33-82CC-DA36D2DC84C5}" type="presParOf" srcId="{F50709FE-847B-4E52-A3C6-FC15A3A7D333}" destId="{DAC7AFC9-E1C2-4D58-B639-551B00F961F2}" srcOrd="0" destOrd="0" presId="urn:microsoft.com/office/officeart/2008/layout/LinedList"/>
    <dgm:cxn modelId="{2BBC0BD9-CE95-4C99-AA5B-880CA5F63605}" type="presParOf" srcId="{F50709FE-847B-4E52-A3C6-FC15A3A7D333}" destId="{A0BAA492-EA0E-4583-938B-ACFB4C49597C}" srcOrd="1" destOrd="0" presId="urn:microsoft.com/office/officeart/2008/layout/LinedList"/>
    <dgm:cxn modelId="{E8FECB6B-6E4F-4445-A567-3FB93FE6D7C6}" type="presParOf" srcId="{E50F9079-F54C-4399-9C8A-5F5B9B60C6DE}" destId="{C1ACACF2-EDDC-4547-932E-6DCED206B804}" srcOrd="4" destOrd="0" presId="urn:microsoft.com/office/officeart/2008/layout/LinedList"/>
    <dgm:cxn modelId="{FBFDB292-F913-4470-9E0F-CE8B025D89D0}" type="presParOf" srcId="{E50F9079-F54C-4399-9C8A-5F5B9B60C6DE}" destId="{5F3A0084-BABF-4E1A-B0FA-93F598DECDF5}" srcOrd="5" destOrd="0" presId="urn:microsoft.com/office/officeart/2008/layout/LinedList"/>
    <dgm:cxn modelId="{4AAB1645-5B53-46A0-B144-86454A33B029}" type="presParOf" srcId="{5F3A0084-BABF-4E1A-B0FA-93F598DECDF5}" destId="{3C37E18F-3982-4735-9089-5C4C6E0BF9CC}" srcOrd="0" destOrd="0" presId="urn:microsoft.com/office/officeart/2008/layout/LinedList"/>
    <dgm:cxn modelId="{3A639BBB-E20F-44D5-8262-181E128B97FE}" type="presParOf" srcId="{5F3A0084-BABF-4E1A-B0FA-93F598DECDF5}" destId="{C9C1C760-CE72-4814-9205-390B339ADE3D}"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Century Gothic" panose="020B0502020202020204" pitchFamily="34" charset="0"/>
              <a:ea typeface="Verdana" panose="020B0604030504040204" pitchFamily="34" charset="0"/>
              <a:cs typeface="Verdana" panose="020B0604030504040204" pitchFamily="34" charset="0"/>
            </a:rPr>
            <a:t>Suggested Factors</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Demonstrated initiative</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Attendance record</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Mentor and leadership qualities</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Job related education and certifications</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Competencies and skills</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8D6C35C2-B7AB-4769-8391-A54CB6CDAA16}">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Teamwork, collaboration and cooperation</a:t>
          </a:r>
        </a:p>
      </dgm:t>
    </dgm:pt>
    <dgm:pt modelId="{33FBD8A1-AD2D-4884-A427-476857FEF527}" type="parTrans" cxnId="{3AD4775F-DFA2-404E-B8DA-CFC535F888AD}">
      <dgm:prSet/>
      <dgm:spPr/>
      <dgm:t>
        <a:bodyPr/>
        <a:lstStyle/>
        <a:p>
          <a:endParaRPr lang="en-US"/>
        </a:p>
      </dgm:t>
    </dgm:pt>
    <dgm:pt modelId="{C9770FC5-526B-470A-B015-2D6C73EE1A4E}" type="sibTrans" cxnId="{3AD4775F-DFA2-404E-B8DA-CFC535F888AD}">
      <dgm:prSet/>
      <dgm:spPr/>
      <dgm:t>
        <a:bodyPr/>
        <a:lstStyle/>
        <a:p>
          <a:endParaRPr lang="en-US"/>
        </a:p>
      </dgm:t>
    </dgm:pt>
    <dgm:pt modelId="{A8F003CD-6464-4BC5-830E-63807CACAF94}">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TWU community involvement</a:t>
          </a:r>
        </a:p>
      </dgm:t>
    </dgm:pt>
    <dgm:pt modelId="{0D099B75-64CA-43F3-9A8C-688945A97C39}" type="parTrans" cxnId="{ED88F55B-10D4-4D4A-A407-A2A633D878A0}">
      <dgm:prSet/>
      <dgm:spPr/>
      <dgm:t>
        <a:bodyPr/>
        <a:lstStyle/>
        <a:p>
          <a:endParaRPr lang="en-US"/>
        </a:p>
      </dgm:t>
    </dgm:pt>
    <dgm:pt modelId="{503B61DB-4F09-4CC9-B124-7BA0C3C89ACF}" type="sibTrans" cxnId="{ED88F55B-10D4-4D4A-A407-A2A633D878A0}">
      <dgm:prSet/>
      <dgm:spPr/>
      <dgm:t>
        <a:bodyPr/>
        <a:lstStyle/>
        <a:p>
          <a:endParaRPr lang="en-US"/>
        </a:p>
      </dgm:t>
    </dgm:pt>
    <dgm:pt modelId="{D5259917-0FED-4B58-ABDE-EB7D3C8176C4}">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Driving the strategic initiatives of the dept./university</a:t>
          </a:r>
        </a:p>
      </dgm:t>
    </dgm:pt>
    <dgm:pt modelId="{72C3EE48-69C3-4B4C-8F83-7BE74594A998}" type="parTrans" cxnId="{D75463DE-7EEC-4C41-BF38-EEDD33180A4C}">
      <dgm:prSet/>
      <dgm:spPr/>
      <dgm:t>
        <a:bodyPr/>
        <a:lstStyle/>
        <a:p>
          <a:endParaRPr lang="en-US"/>
        </a:p>
      </dgm:t>
    </dgm:pt>
    <dgm:pt modelId="{11C4FFBE-09E2-4F3D-AA17-B17456702519}" type="sibTrans" cxnId="{D75463DE-7EEC-4C41-BF38-EEDD33180A4C}">
      <dgm:prSet/>
      <dgm:spPr/>
      <dgm:t>
        <a:bodyPr/>
        <a:lstStyle/>
        <a:p>
          <a:endParaRPr lang="en-US"/>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9"/>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9"/>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8"/>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9"/>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8"/>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9"/>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8"/>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9"/>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8"/>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9"/>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8"/>
      <dgm:spPr/>
    </dgm:pt>
    <dgm:pt modelId="{42428826-CAF6-472D-BF5F-52AB1D9AB102}" type="pres">
      <dgm:prSet presAssocID="{C51D30B1-82DE-4D73-88FF-97A66C7B49CC}" presName="vertSpace2b" presStyleCnt="0"/>
      <dgm:spPr/>
    </dgm:pt>
    <dgm:pt modelId="{F09BBD3A-BC47-44BA-9BF0-9FEDBDF50442}" type="pres">
      <dgm:prSet presAssocID="{8D6C35C2-B7AB-4769-8391-A54CB6CDAA16}" presName="horz2" presStyleCnt="0"/>
      <dgm:spPr/>
    </dgm:pt>
    <dgm:pt modelId="{10C3A1D4-216C-4A73-A18D-3B50DB60FA0C}" type="pres">
      <dgm:prSet presAssocID="{8D6C35C2-B7AB-4769-8391-A54CB6CDAA16}" presName="horzSpace2" presStyleCnt="0"/>
      <dgm:spPr/>
    </dgm:pt>
    <dgm:pt modelId="{6FB9FC33-0A72-4001-A132-097014B9B3BD}" type="pres">
      <dgm:prSet presAssocID="{8D6C35C2-B7AB-4769-8391-A54CB6CDAA16}" presName="tx2" presStyleLbl="revTx" presStyleIdx="6" presStyleCnt="9"/>
      <dgm:spPr/>
      <dgm:t>
        <a:bodyPr/>
        <a:lstStyle/>
        <a:p>
          <a:endParaRPr lang="en-US"/>
        </a:p>
      </dgm:t>
    </dgm:pt>
    <dgm:pt modelId="{95B93CCD-0A1A-4BE0-A31D-33E2AB39169B}" type="pres">
      <dgm:prSet presAssocID="{8D6C35C2-B7AB-4769-8391-A54CB6CDAA16}" presName="vert2" presStyleCnt="0"/>
      <dgm:spPr/>
    </dgm:pt>
    <dgm:pt modelId="{54732062-34A2-42D7-8C2B-F7BA74EBBDAA}" type="pres">
      <dgm:prSet presAssocID="{8D6C35C2-B7AB-4769-8391-A54CB6CDAA16}" presName="thinLine2b" presStyleLbl="callout" presStyleIdx="5" presStyleCnt="8"/>
      <dgm:spPr/>
    </dgm:pt>
    <dgm:pt modelId="{1CBBAC24-FA66-49A5-BDE3-3BA422C8FC5E}" type="pres">
      <dgm:prSet presAssocID="{8D6C35C2-B7AB-4769-8391-A54CB6CDAA16}" presName="vertSpace2b" presStyleCnt="0"/>
      <dgm:spPr/>
    </dgm:pt>
    <dgm:pt modelId="{C742D731-5A20-4FFB-B709-ED9C3AF929FE}" type="pres">
      <dgm:prSet presAssocID="{D5259917-0FED-4B58-ABDE-EB7D3C8176C4}" presName="horz2" presStyleCnt="0"/>
      <dgm:spPr/>
    </dgm:pt>
    <dgm:pt modelId="{E75E942F-330B-4952-81B0-FCB0A3FB0A47}" type="pres">
      <dgm:prSet presAssocID="{D5259917-0FED-4B58-ABDE-EB7D3C8176C4}" presName="horzSpace2" presStyleCnt="0"/>
      <dgm:spPr/>
    </dgm:pt>
    <dgm:pt modelId="{9A367794-4CB7-47E7-8FB9-DCE5E9882EF2}" type="pres">
      <dgm:prSet presAssocID="{D5259917-0FED-4B58-ABDE-EB7D3C8176C4}" presName="tx2" presStyleLbl="revTx" presStyleIdx="7" presStyleCnt="9"/>
      <dgm:spPr/>
      <dgm:t>
        <a:bodyPr/>
        <a:lstStyle/>
        <a:p>
          <a:endParaRPr lang="en-US"/>
        </a:p>
      </dgm:t>
    </dgm:pt>
    <dgm:pt modelId="{A868948F-0DE0-4A3F-AABF-D6CF74A17DF3}" type="pres">
      <dgm:prSet presAssocID="{D5259917-0FED-4B58-ABDE-EB7D3C8176C4}" presName="vert2" presStyleCnt="0"/>
      <dgm:spPr/>
    </dgm:pt>
    <dgm:pt modelId="{89D15169-88C6-4F8C-9952-23DD57A31A42}" type="pres">
      <dgm:prSet presAssocID="{D5259917-0FED-4B58-ABDE-EB7D3C8176C4}" presName="thinLine2b" presStyleLbl="callout" presStyleIdx="6" presStyleCnt="8"/>
      <dgm:spPr/>
    </dgm:pt>
    <dgm:pt modelId="{02DB6C7B-2348-41A1-B777-4042CD70E477}" type="pres">
      <dgm:prSet presAssocID="{D5259917-0FED-4B58-ABDE-EB7D3C8176C4}" presName="vertSpace2b" presStyleCnt="0"/>
      <dgm:spPr/>
    </dgm:pt>
    <dgm:pt modelId="{157116CF-83C0-49F8-9E73-E8005ACE6FB3}" type="pres">
      <dgm:prSet presAssocID="{A8F003CD-6464-4BC5-830E-63807CACAF94}" presName="horz2" presStyleCnt="0"/>
      <dgm:spPr/>
    </dgm:pt>
    <dgm:pt modelId="{E667813D-AAFA-48AC-AE2D-AED200038CA9}" type="pres">
      <dgm:prSet presAssocID="{A8F003CD-6464-4BC5-830E-63807CACAF94}" presName="horzSpace2" presStyleCnt="0"/>
      <dgm:spPr/>
    </dgm:pt>
    <dgm:pt modelId="{431FB71C-7C64-4D73-BFD1-874D400652E9}" type="pres">
      <dgm:prSet presAssocID="{A8F003CD-6464-4BC5-830E-63807CACAF94}" presName="tx2" presStyleLbl="revTx" presStyleIdx="8" presStyleCnt="9"/>
      <dgm:spPr/>
      <dgm:t>
        <a:bodyPr/>
        <a:lstStyle/>
        <a:p>
          <a:endParaRPr lang="en-US"/>
        </a:p>
      </dgm:t>
    </dgm:pt>
    <dgm:pt modelId="{67F9EA39-2239-4B31-892C-0A91FD82AA42}" type="pres">
      <dgm:prSet presAssocID="{A8F003CD-6464-4BC5-830E-63807CACAF94}" presName="vert2" presStyleCnt="0"/>
      <dgm:spPr/>
    </dgm:pt>
    <dgm:pt modelId="{CAB0FD54-6D38-4259-8D3C-1C5475B519D2}" type="pres">
      <dgm:prSet presAssocID="{A8F003CD-6464-4BC5-830E-63807CACAF94}" presName="thinLine2b" presStyleLbl="callout" presStyleIdx="7" presStyleCnt="8"/>
      <dgm:spPr/>
    </dgm:pt>
    <dgm:pt modelId="{A069CA9F-4DDC-4686-AA26-A62BF5BBF5FF}" type="pres">
      <dgm:prSet presAssocID="{A8F003CD-6464-4BC5-830E-63807CACAF94}" presName="vertSpace2b" presStyleCnt="0"/>
      <dgm:spPr/>
    </dgm:pt>
  </dgm:ptLst>
  <dgm:cxnLst>
    <dgm:cxn modelId="{25DDCEAB-DAF6-4E3E-917C-654974F069D4}" srcId="{50308796-FE1D-4335-9C20-DD6BFBB592EA}" destId="{4BBFBDBB-1C8C-4724-BFE4-40A1E49D2F7B}" srcOrd="2" destOrd="0" parTransId="{DFBAA5EA-AE0E-4EBF-B484-1D3BC69DAC3A}" sibTransId="{C22D5CA2-1598-4A9C-B424-90B8D9A31E52}"/>
    <dgm:cxn modelId="{45599BAF-2524-4427-AD20-EB4D531AD6C1}" type="presOf" srcId="{BB764DA2-80FB-49BD-9828-739D873BC7E9}" destId="{161D1E7E-D880-4BE4-B93F-AEAA801446E0}" srcOrd="0" destOrd="0" presId="urn:microsoft.com/office/officeart/2008/layout/LinedList"/>
    <dgm:cxn modelId="{21F6147B-B0DB-446B-964F-B7CFA5C96C7F}" type="presOf" srcId="{9A8BC2EE-6194-4032-858E-9FEAC8EB4D8E}" destId="{3EF53B30-640F-4F4F-B6B0-577FC9FD45AE}" srcOrd="0" destOrd="0" presId="urn:microsoft.com/office/officeart/2008/layout/LinedList"/>
    <dgm:cxn modelId="{2538F67B-6885-4D09-A7FE-813A131A693C}" srcId="{50308796-FE1D-4335-9C20-DD6BFBB592EA}" destId="{1E6A6082-EBCB-46CA-BFC1-432CBD59470D}" srcOrd="1" destOrd="0" parTransId="{5B65779C-E891-414B-91A3-A56D2CE31D33}" sibTransId="{7DB9D964-9570-4C0A-9441-36AA7A3CFBA8}"/>
    <dgm:cxn modelId="{D75463DE-7EEC-4C41-BF38-EEDD33180A4C}" srcId="{50308796-FE1D-4335-9C20-DD6BFBB592EA}" destId="{D5259917-0FED-4B58-ABDE-EB7D3C8176C4}" srcOrd="6" destOrd="0" parTransId="{72C3EE48-69C3-4B4C-8F83-7BE74594A998}" sibTransId="{11C4FFBE-09E2-4F3D-AA17-B17456702519}"/>
    <dgm:cxn modelId="{AAFA48A9-E467-4BE8-B02B-3014F2EC78F0}" type="presOf" srcId="{1E6A6082-EBCB-46CA-BFC1-432CBD59470D}" destId="{24A2005F-1684-4B07-8805-3BC1A3573F65}" srcOrd="0" destOrd="0" presId="urn:microsoft.com/office/officeart/2008/layout/LinedList"/>
    <dgm:cxn modelId="{6076D19D-B73F-4C53-A09B-74B12D14FFED}" type="presOf" srcId="{A8F003CD-6464-4BC5-830E-63807CACAF94}" destId="{431FB71C-7C64-4D73-BFD1-874D400652E9}"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3AD4775F-DFA2-404E-B8DA-CFC535F888AD}" srcId="{50308796-FE1D-4335-9C20-DD6BFBB592EA}" destId="{8D6C35C2-B7AB-4769-8391-A54CB6CDAA16}" srcOrd="5" destOrd="0" parTransId="{33FBD8A1-AD2D-4884-A427-476857FEF527}" sibTransId="{C9770FC5-526B-470A-B015-2D6C73EE1A4E}"/>
    <dgm:cxn modelId="{95D6CAD3-DDAC-4498-82E8-6535D25B7AA9}" type="presOf" srcId="{50308796-FE1D-4335-9C20-DD6BFBB592EA}" destId="{1EBEC788-E382-416D-A8FD-59972EDC5C01}" srcOrd="0" destOrd="0" presId="urn:microsoft.com/office/officeart/2008/layout/LinedList"/>
    <dgm:cxn modelId="{A4BF3CBA-8107-4E4B-8375-6D4886A813B6}" srcId="{50308796-FE1D-4335-9C20-DD6BFBB592EA}" destId="{BB764DA2-80FB-49BD-9828-739D873BC7E9}" srcOrd="0" destOrd="0" parTransId="{3F5F942F-8E9E-4BB6-97F8-C8712E7919FA}" sibTransId="{4FBCE72A-E018-4960-93D1-11B169BD808D}"/>
    <dgm:cxn modelId="{ED88F55B-10D4-4D4A-A407-A2A633D878A0}" srcId="{50308796-FE1D-4335-9C20-DD6BFBB592EA}" destId="{A8F003CD-6464-4BC5-830E-63807CACAF94}" srcOrd="7" destOrd="0" parTransId="{0D099B75-64CA-43F3-9A8C-688945A97C39}" sibTransId="{503B61DB-4F09-4CC9-B124-7BA0C3C89ACF}"/>
    <dgm:cxn modelId="{C4385D8B-41FD-4A6E-BBFB-C673D75F5464}" type="presOf" srcId="{D5259917-0FED-4B58-ABDE-EB7D3C8176C4}" destId="{9A367794-4CB7-47E7-8FB9-DCE5E9882EF2}" srcOrd="0" destOrd="0" presId="urn:microsoft.com/office/officeart/2008/layout/LinedList"/>
    <dgm:cxn modelId="{FBC60589-6B0C-4FC1-9517-4B6ED3C3A886}" type="presOf" srcId="{9A52D79F-7D0F-43E4-9EED-B02260D6744D}" destId="{E9DC2071-388B-4DB6-9B39-72E4B447C841}" srcOrd="0" destOrd="0" presId="urn:microsoft.com/office/officeart/2008/layout/LinedList"/>
    <dgm:cxn modelId="{0F1C1845-7957-41D1-8F2F-7CE87BCE907B}" type="presOf" srcId="{4BBFBDBB-1C8C-4724-BFE4-40A1E49D2F7B}" destId="{29BD8120-B12F-4279-800B-936A642887DD}"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BD45747A-ACF3-4174-A38A-7304D9BF32C7}" type="presOf" srcId="{C51D30B1-82DE-4D73-88FF-97A66C7B49CC}" destId="{DDC72984-B603-4618-A094-0E4EF9902172}" srcOrd="0" destOrd="0" presId="urn:microsoft.com/office/officeart/2008/layout/LinedList"/>
    <dgm:cxn modelId="{469F77E9-DB0E-40EF-9886-1D6208A0C78D}" srcId="{50308796-FE1D-4335-9C20-DD6BFBB592EA}" destId="{C51D30B1-82DE-4D73-88FF-97A66C7B49CC}" srcOrd="4" destOrd="0" parTransId="{7934B1F3-E574-478B-AE47-E359780ADEC3}" sibTransId="{31261824-C44F-4570-8D02-A1BF66EDCD27}"/>
    <dgm:cxn modelId="{56F527EF-B615-40B5-9A3C-2EE5C337852C}" type="presOf" srcId="{8D6C35C2-B7AB-4769-8391-A54CB6CDAA16}" destId="{6FB9FC33-0A72-4001-A132-097014B9B3BD}" srcOrd="0" destOrd="0" presId="urn:microsoft.com/office/officeart/2008/layout/LinedList"/>
    <dgm:cxn modelId="{EB0AF401-A9BB-48D7-B06A-8A13492CAD19}" type="presParOf" srcId="{E9DC2071-388B-4DB6-9B39-72E4B447C841}" destId="{F20FAFA7-F6FF-4C0B-8EEE-5E8E44ED602A}" srcOrd="0" destOrd="0" presId="urn:microsoft.com/office/officeart/2008/layout/LinedList"/>
    <dgm:cxn modelId="{821A6BDB-BD8B-4D1D-8C48-20AAE184FCF7}" type="presParOf" srcId="{E9DC2071-388B-4DB6-9B39-72E4B447C841}" destId="{D9C8BC17-AB65-4C56-8EC2-0D00F5D3D186}" srcOrd="1" destOrd="0" presId="urn:microsoft.com/office/officeart/2008/layout/LinedList"/>
    <dgm:cxn modelId="{DE38D4FC-4A1B-4FD0-96C6-B510674F5218}" type="presParOf" srcId="{D9C8BC17-AB65-4C56-8EC2-0D00F5D3D186}" destId="{1EBEC788-E382-416D-A8FD-59972EDC5C01}" srcOrd="0" destOrd="0" presId="urn:microsoft.com/office/officeart/2008/layout/LinedList"/>
    <dgm:cxn modelId="{898D00BF-DBFD-4893-B240-1AB24DDC76F8}" type="presParOf" srcId="{D9C8BC17-AB65-4C56-8EC2-0D00F5D3D186}" destId="{5BF9A2C0-0038-4D9E-855F-4052971431CE}" srcOrd="1" destOrd="0" presId="urn:microsoft.com/office/officeart/2008/layout/LinedList"/>
    <dgm:cxn modelId="{07583ABB-1E61-47A8-AFB4-17DE4D979F82}" type="presParOf" srcId="{5BF9A2C0-0038-4D9E-855F-4052971431CE}" destId="{895A900B-3F9B-4300-A617-20F8489D93EE}" srcOrd="0" destOrd="0" presId="urn:microsoft.com/office/officeart/2008/layout/LinedList"/>
    <dgm:cxn modelId="{D89BF8F2-7F3A-4CA3-B690-D77A807A6C27}" type="presParOf" srcId="{5BF9A2C0-0038-4D9E-855F-4052971431CE}" destId="{71D7B6B3-3C0E-4C61-81BC-FE27FC794BCC}" srcOrd="1" destOrd="0" presId="urn:microsoft.com/office/officeart/2008/layout/LinedList"/>
    <dgm:cxn modelId="{CE28CA77-495C-42CC-B53C-435DB7FC7385}" type="presParOf" srcId="{71D7B6B3-3C0E-4C61-81BC-FE27FC794BCC}" destId="{AD2F54BB-6E90-489D-8DE4-7B25C6551DEB}" srcOrd="0" destOrd="0" presId="urn:microsoft.com/office/officeart/2008/layout/LinedList"/>
    <dgm:cxn modelId="{AAB1778A-BDF0-42F2-AFA6-68F09902EC24}" type="presParOf" srcId="{71D7B6B3-3C0E-4C61-81BC-FE27FC794BCC}" destId="{161D1E7E-D880-4BE4-B93F-AEAA801446E0}" srcOrd="1" destOrd="0" presId="urn:microsoft.com/office/officeart/2008/layout/LinedList"/>
    <dgm:cxn modelId="{EC5C359E-8118-4834-940B-F97A6DD7A80C}" type="presParOf" srcId="{71D7B6B3-3C0E-4C61-81BC-FE27FC794BCC}" destId="{C7EB808D-749D-4727-944D-A87C35FACFB8}" srcOrd="2" destOrd="0" presId="urn:microsoft.com/office/officeart/2008/layout/LinedList"/>
    <dgm:cxn modelId="{31A8B326-B2D9-4C2E-A3D6-46E1D912A85F}" type="presParOf" srcId="{5BF9A2C0-0038-4D9E-855F-4052971431CE}" destId="{A99339C9-ED8C-4F21-A424-40046561A838}" srcOrd="2" destOrd="0" presId="urn:microsoft.com/office/officeart/2008/layout/LinedList"/>
    <dgm:cxn modelId="{DB1C5D53-E9E7-46C4-A986-7FEBDC01B91A}" type="presParOf" srcId="{5BF9A2C0-0038-4D9E-855F-4052971431CE}" destId="{992E5CCA-7F02-4160-990B-DC68A5B976FF}" srcOrd="3" destOrd="0" presId="urn:microsoft.com/office/officeart/2008/layout/LinedList"/>
    <dgm:cxn modelId="{71D0479C-794B-461E-8EDB-24975217EC8C}" type="presParOf" srcId="{5BF9A2C0-0038-4D9E-855F-4052971431CE}" destId="{6EBCE699-6572-4389-A1EC-6F4D4F494215}" srcOrd="4" destOrd="0" presId="urn:microsoft.com/office/officeart/2008/layout/LinedList"/>
    <dgm:cxn modelId="{6B7E0B9A-3632-4D35-B0FA-8A3D4E73FF8F}" type="presParOf" srcId="{6EBCE699-6572-4389-A1EC-6F4D4F494215}" destId="{57E7E397-9801-4F47-BC4E-46C6B372109D}" srcOrd="0" destOrd="0" presId="urn:microsoft.com/office/officeart/2008/layout/LinedList"/>
    <dgm:cxn modelId="{39052903-DD90-4B14-986E-D7945A961023}" type="presParOf" srcId="{6EBCE699-6572-4389-A1EC-6F4D4F494215}" destId="{24A2005F-1684-4B07-8805-3BC1A3573F65}" srcOrd="1" destOrd="0" presId="urn:microsoft.com/office/officeart/2008/layout/LinedList"/>
    <dgm:cxn modelId="{308B28C3-A242-43A5-A06C-2B9827D31072}" type="presParOf" srcId="{6EBCE699-6572-4389-A1EC-6F4D4F494215}" destId="{EFBED3E4-817B-4B0A-92ED-408A27DDB587}" srcOrd="2" destOrd="0" presId="urn:microsoft.com/office/officeart/2008/layout/LinedList"/>
    <dgm:cxn modelId="{CA4B20E4-91DC-49DA-AEE4-2156C489947C}" type="presParOf" srcId="{5BF9A2C0-0038-4D9E-855F-4052971431CE}" destId="{9B2AB2D8-916B-4BFF-977E-935A800CEE5E}" srcOrd="5" destOrd="0" presId="urn:microsoft.com/office/officeart/2008/layout/LinedList"/>
    <dgm:cxn modelId="{5A55AADE-84B1-4B51-AAB1-AC381F0BD625}" type="presParOf" srcId="{5BF9A2C0-0038-4D9E-855F-4052971431CE}" destId="{76297FEC-8D17-4E72-B043-541CA65630EA}" srcOrd="6" destOrd="0" presId="urn:microsoft.com/office/officeart/2008/layout/LinedList"/>
    <dgm:cxn modelId="{A1CFE77D-4FF1-4D0B-9FB6-5DF0CAB34A09}" type="presParOf" srcId="{5BF9A2C0-0038-4D9E-855F-4052971431CE}" destId="{7047D0A4-AC25-485C-ACF0-F7CF3E17CA8D}" srcOrd="7" destOrd="0" presId="urn:microsoft.com/office/officeart/2008/layout/LinedList"/>
    <dgm:cxn modelId="{D5FCF6EF-61B1-4E72-BEBC-C74E5D23D845}" type="presParOf" srcId="{7047D0A4-AC25-485C-ACF0-F7CF3E17CA8D}" destId="{D5698334-3235-4128-B5A1-9A2705FE13D1}" srcOrd="0" destOrd="0" presId="urn:microsoft.com/office/officeart/2008/layout/LinedList"/>
    <dgm:cxn modelId="{062D7ACC-C255-4EF0-B69D-2C49AFFCFBF1}" type="presParOf" srcId="{7047D0A4-AC25-485C-ACF0-F7CF3E17CA8D}" destId="{29BD8120-B12F-4279-800B-936A642887DD}" srcOrd="1" destOrd="0" presId="urn:microsoft.com/office/officeart/2008/layout/LinedList"/>
    <dgm:cxn modelId="{EF6D5E6B-E6AC-4705-9DB5-A19D3735CA58}" type="presParOf" srcId="{7047D0A4-AC25-485C-ACF0-F7CF3E17CA8D}" destId="{59293785-610E-45B8-915B-7BD8CEF67A03}" srcOrd="2" destOrd="0" presId="urn:microsoft.com/office/officeart/2008/layout/LinedList"/>
    <dgm:cxn modelId="{AFDB2B43-FE38-4AF1-8641-36F0EB26216B}" type="presParOf" srcId="{5BF9A2C0-0038-4D9E-855F-4052971431CE}" destId="{A7B6BBD2-CD6F-4BB7-9695-51EBA7057E01}" srcOrd="8" destOrd="0" presId="urn:microsoft.com/office/officeart/2008/layout/LinedList"/>
    <dgm:cxn modelId="{9224E07A-5019-4FEF-BF29-2F83E62C22E2}" type="presParOf" srcId="{5BF9A2C0-0038-4D9E-855F-4052971431CE}" destId="{CA3AE091-503C-43EF-8477-ED44443ABEF2}" srcOrd="9" destOrd="0" presId="urn:microsoft.com/office/officeart/2008/layout/LinedList"/>
    <dgm:cxn modelId="{EBA70BFC-FBBB-4FF5-9957-177B56A16984}" type="presParOf" srcId="{5BF9A2C0-0038-4D9E-855F-4052971431CE}" destId="{2A07DF60-5213-44A2-9C94-1BB3749B8C36}" srcOrd="10" destOrd="0" presId="urn:microsoft.com/office/officeart/2008/layout/LinedList"/>
    <dgm:cxn modelId="{F98F7E57-C916-4793-BDAF-6DA8DE0BD152}" type="presParOf" srcId="{2A07DF60-5213-44A2-9C94-1BB3749B8C36}" destId="{84CD28AF-5B27-43F8-9B54-B9584D149CDD}" srcOrd="0" destOrd="0" presId="urn:microsoft.com/office/officeart/2008/layout/LinedList"/>
    <dgm:cxn modelId="{EC23006A-107A-4845-8EA0-7D355CD33E28}" type="presParOf" srcId="{2A07DF60-5213-44A2-9C94-1BB3749B8C36}" destId="{3EF53B30-640F-4F4F-B6B0-577FC9FD45AE}" srcOrd="1" destOrd="0" presId="urn:microsoft.com/office/officeart/2008/layout/LinedList"/>
    <dgm:cxn modelId="{B2722580-EDF8-41DA-9014-6CF9A87D8468}" type="presParOf" srcId="{2A07DF60-5213-44A2-9C94-1BB3749B8C36}" destId="{D8DBCF93-D073-4E3C-99A2-3FD3271A04BA}" srcOrd="2" destOrd="0" presId="urn:microsoft.com/office/officeart/2008/layout/LinedList"/>
    <dgm:cxn modelId="{D49A0A9D-7BDE-47F0-A58B-2909C3C8A54B}" type="presParOf" srcId="{5BF9A2C0-0038-4D9E-855F-4052971431CE}" destId="{F07A34E9-B055-484D-BB3C-55C9D5023D7C}" srcOrd="11" destOrd="0" presId="urn:microsoft.com/office/officeart/2008/layout/LinedList"/>
    <dgm:cxn modelId="{EE34A614-6AA3-42AD-B07C-47FF83C18D23}" type="presParOf" srcId="{5BF9A2C0-0038-4D9E-855F-4052971431CE}" destId="{A8AB2DC6-A145-4A7E-9897-9654C2F4AD4F}" srcOrd="12" destOrd="0" presId="urn:microsoft.com/office/officeart/2008/layout/LinedList"/>
    <dgm:cxn modelId="{5C14ED43-F13B-4CEC-ABB0-515DAC9EF41B}" type="presParOf" srcId="{5BF9A2C0-0038-4D9E-855F-4052971431CE}" destId="{F8743C76-124B-43B4-8A40-C588290AED47}" srcOrd="13" destOrd="0" presId="urn:microsoft.com/office/officeart/2008/layout/LinedList"/>
    <dgm:cxn modelId="{8BEA9582-045B-4D42-A3D6-69214EAFD5D0}" type="presParOf" srcId="{F8743C76-124B-43B4-8A40-C588290AED47}" destId="{5693B95D-75D9-4256-ABCE-0614DF3817B4}" srcOrd="0" destOrd="0" presId="urn:microsoft.com/office/officeart/2008/layout/LinedList"/>
    <dgm:cxn modelId="{FD8F60F0-FA9C-4BA5-8CF9-5BE0D89E5D7B}" type="presParOf" srcId="{F8743C76-124B-43B4-8A40-C588290AED47}" destId="{DDC72984-B603-4618-A094-0E4EF9902172}" srcOrd="1" destOrd="0" presId="urn:microsoft.com/office/officeart/2008/layout/LinedList"/>
    <dgm:cxn modelId="{9024E7F0-859E-4B4A-83EF-32004B386254}" type="presParOf" srcId="{F8743C76-124B-43B4-8A40-C588290AED47}" destId="{6B9F8335-121F-405A-8D97-EA295AAB580D}" srcOrd="2" destOrd="0" presId="urn:microsoft.com/office/officeart/2008/layout/LinedList"/>
    <dgm:cxn modelId="{8C2BEAC9-B65B-440D-95DB-6EB07FBCB230}" type="presParOf" srcId="{5BF9A2C0-0038-4D9E-855F-4052971431CE}" destId="{7893BD85-DDD7-4810-95E1-4994E9E69CB2}" srcOrd="14" destOrd="0" presId="urn:microsoft.com/office/officeart/2008/layout/LinedList"/>
    <dgm:cxn modelId="{A19B2D52-77D8-4B64-8CCE-7A82E2F3917E}" type="presParOf" srcId="{5BF9A2C0-0038-4D9E-855F-4052971431CE}" destId="{42428826-CAF6-472D-BF5F-52AB1D9AB102}" srcOrd="15" destOrd="0" presId="urn:microsoft.com/office/officeart/2008/layout/LinedList"/>
    <dgm:cxn modelId="{55DB2B22-8377-473C-BC0F-31FA66CDEC8D}" type="presParOf" srcId="{5BF9A2C0-0038-4D9E-855F-4052971431CE}" destId="{F09BBD3A-BC47-44BA-9BF0-9FEDBDF50442}" srcOrd="16" destOrd="0" presId="urn:microsoft.com/office/officeart/2008/layout/LinedList"/>
    <dgm:cxn modelId="{FE659DF9-B119-4D54-9361-6A26D0C32801}" type="presParOf" srcId="{F09BBD3A-BC47-44BA-9BF0-9FEDBDF50442}" destId="{10C3A1D4-216C-4A73-A18D-3B50DB60FA0C}" srcOrd="0" destOrd="0" presId="urn:microsoft.com/office/officeart/2008/layout/LinedList"/>
    <dgm:cxn modelId="{E3199BDB-A9C3-4A1E-9897-0FADBBC6C7F3}" type="presParOf" srcId="{F09BBD3A-BC47-44BA-9BF0-9FEDBDF50442}" destId="{6FB9FC33-0A72-4001-A132-097014B9B3BD}" srcOrd="1" destOrd="0" presId="urn:microsoft.com/office/officeart/2008/layout/LinedList"/>
    <dgm:cxn modelId="{897CE279-DAB5-4F20-8B6B-4020FCD3A4E8}" type="presParOf" srcId="{F09BBD3A-BC47-44BA-9BF0-9FEDBDF50442}" destId="{95B93CCD-0A1A-4BE0-A31D-33E2AB39169B}" srcOrd="2" destOrd="0" presId="urn:microsoft.com/office/officeart/2008/layout/LinedList"/>
    <dgm:cxn modelId="{6228D77A-B7A2-41B2-917D-DB8D15353E39}" type="presParOf" srcId="{5BF9A2C0-0038-4D9E-855F-4052971431CE}" destId="{54732062-34A2-42D7-8C2B-F7BA74EBBDAA}" srcOrd="17" destOrd="0" presId="urn:microsoft.com/office/officeart/2008/layout/LinedList"/>
    <dgm:cxn modelId="{C4CC0681-AC9C-4C23-AA83-237CEF973EA0}" type="presParOf" srcId="{5BF9A2C0-0038-4D9E-855F-4052971431CE}" destId="{1CBBAC24-FA66-49A5-BDE3-3BA422C8FC5E}" srcOrd="18" destOrd="0" presId="urn:microsoft.com/office/officeart/2008/layout/LinedList"/>
    <dgm:cxn modelId="{4C9705C0-6354-4F2B-A572-1F17FE73AEE4}" type="presParOf" srcId="{5BF9A2C0-0038-4D9E-855F-4052971431CE}" destId="{C742D731-5A20-4FFB-B709-ED9C3AF929FE}" srcOrd="19" destOrd="0" presId="urn:microsoft.com/office/officeart/2008/layout/LinedList"/>
    <dgm:cxn modelId="{99C3167A-37CC-484D-AEF2-7C9EC2D1F1A2}" type="presParOf" srcId="{C742D731-5A20-4FFB-B709-ED9C3AF929FE}" destId="{E75E942F-330B-4952-81B0-FCB0A3FB0A47}" srcOrd="0" destOrd="0" presId="urn:microsoft.com/office/officeart/2008/layout/LinedList"/>
    <dgm:cxn modelId="{5CF848D5-DFF4-495C-840E-E819EA50B674}" type="presParOf" srcId="{C742D731-5A20-4FFB-B709-ED9C3AF929FE}" destId="{9A367794-4CB7-47E7-8FB9-DCE5E9882EF2}" srcOrd="1" destOrd="0" presId="urn:microsoft.com/office/officeart/2008/layout/LinedList"/>
    <dgm:cxn modelId="{186BDB01-4523-4F4C-94FC-B093BCB304A5}" type="presParOf" srcId="{C742D731-5A20-4FFB-B709-ED9C3AF929FE}" destId="{A868948F-0DE0-4A3F-AABF-D6CF74A17DF3}" srcOrd="2" destOrd="0" presId="urn:microsoft.com/office/officeart/2008/layout/LinedList"/>
    <dgm:cxn modelId="{C865CC5B-B285-4A02-9E73-663557641C83}" type="presParOf" srcId="{5BF9A2C0-0038-4D9E-855F-4052971431CE}" destId="{89D15169-88C6-4F8C-9952-23DD57A31A42}" srcOrd="20" destOrd="0" presId="urn:microsoft.com/office/officeart/2008/layout/LinedList"/>
    <dgm:cxn modelId="{C1AAF45B-1968-4E3D-963F-96F002F7C927}" type="presParOf" srcId="{5BF9A2C0-0038-4D9E-855F-4052971431CE}" destId="{02DB6C7B-2348-41A1-B777-4042CD70E477}" srcOrd="21" destOrd="0" presId="urn:microsoft.com/office/officeart/2008/layout/LinedList"/>
    <dgm:cxn modelId="{B77A794F-ACD0-49DE-ADA4-926C82190EEC}" type="presParOf" srcId="{5BF9A2C0-0038-4D9E-855F-4052971431CE}" destId="{157116CF-83C0-49F8-9E73-E8005ACE6FB3}" srcOrd="22" destOrd="0" presId="urn:microsoft.com/office/officeart/2008/layout/LinedList"/>
    <dgm:cxn modelId="{7BC4BEF3-251C-44E7-BE61-7C4EC59CE099}" type="presParOf" srcId="{157116CF-83C0-49F8-9E73-E8005ACE6FB3}" destId="{E667813D-AAFA-48AC-AE2D-AED200038CA9}" srcOrd="0" destOrd="0" presId="urn:microsoft.com/office/officeart/2008/layout/LinedList"/>
    <dgm:cxn modelId="{25024D7C-66BE-4C91-96D4-534BD3C815FC}" type="presParOf" srcId="{157116CF-83C0-49F8-9E73-E8005ACE6FB3}" destId="{431FB71C-7C64-4D73-BFD1-874D400652E9}" srcOrd="1" destOrd="0" presId="urn:microsoft.com/office/officeart/2008/layout/LinedList"/>
    <dgm:cxn modelId="{F6D2FBA3-FA79-410B-A504-9B967F04412D}" type="presParOf" srcId="{157116CF-83C0-49F8-9E73-E8005ACE6FB3}" destId="{67F9EA39-2239-4B31-892C-0A91FD82AA42}" srcOrd="2" destOrd="0" presId="urn:microsoft.com/office/officeart/2008/layout/LinedList"/>
    <dgm:cxn modelId="{1CCFF5F1-DB36-4BCA-A872-14F6E97E5E6F}" type="presParOf" srcId="{5BF9A2C0-0038-4D9E-855F-4052971431CE}" destId="{CAB0FD54-6D38-4259-8D3C-1C5475B519D2}" srcOrd="23" destOrd="0" presId="urn:microsoft.com/office/officeart/2008/layout/LinedList"/>
    <dgm:cxn modelId="{7975BBDC-E64D-40D7-8B59-AB23CF99019B}" type="presParOf" srcId="{5BF9A2C0-0038-4D9E-855F-4052971431CE}" destId="{A069CA9F-4DDC-4686-AA26-A62BF5BBF5FF}" srcOrd="24"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Central Tendency Effect- </a:t>
          </a:r>
          <a:r>
            <a:rPr lang="en-US" sz="1800" b="0" dirty="0">
              <a:latin typeface="Century Gothic" panose="020B050202020202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dirty="0">
              <a:latin typeface="Century Gothic" panose="020B0502020202020204" pitchFamily="34" charset="0"/>
              <a:ea typeface="Verdana" panose="020B0604030504040204" pitchFamily="34" charset="0"/>
              <a:cs typeface="Verdana" panose="020B0604030504040204" pitchFamily="34" charset="0"/>
            </a:rPr>
            <a:t> </a:t>
          </a:r>
          <a:r>
            <a:rPr lang="en-US" sz="1800" b="0" dirty="0">
              <a:latin typeface="Century Gothic" panose="020B0502020202020204" pitchFamily="34" charset="0"/>
              <a:ea typeface="Verdana" panose="020B0604030504040204" pitchFamily="34" charset="0"/>
              <a:cs typeface="Verdana" panose="020B0604030504040204" pitchFamily="34" charset="0"/>
            </a:rPr>
            <a:t>Damages high performers</a:t>
          </a:r>
        </a:p>
      </dgm:t>
    </dgm:pt>
    <dgm:pt modelId="{0E5BB3F3-6419-4F1B-8214-399633002F22}" type="parTrans" cxnId="{3D1FA03B-4FD6-41C4-8A49-1DBAE8A45797}">
      <dgm:prSet/>
      <dgm:spPr/>
      <dgm:t>
        <a:bodyPr/>
        <a:lstStyle/>
        <a:p>
          <a:endParaRPr lang="en-US" sz="1800">
            <a:latin typeface="Century Gothic" panose="020B0502020202020204" pitchFamily="34" charset="0"/>
          </a:endParaRPr>
        </a:p>
      </dgm:t>
    </dgm:pt>
    <dgm:pt modelId="{770283DF-5E8D-4955-A7EF-50EDD1D1C3E5}" type="sibTrans" cxnId="{3D1FA03B-4FD6-41C4-8A49-1DBAE8A45797}">
      <dgm:prSet/>
      <dgm:spPr/>
      <dgm:t>
        <a:bodyPr/>
        <a:lstStyle/>
        <a:p>
          <a:endParaRPr lang="en-US" sz="1800">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Negative or Positive Leniency</a:t>
          </a:r>
          <a:r>
            <a:rPr lang="en-US" sz="1800" dirty="0">
              <a:latin typeface="Century Gothic" panose="020B0502020202020204" pitchFamily="34" charset="0"/>
              <a:ea typeface="Verdana" panose="020B0604030504040204" pitchFamily="34" charset="0"/>
              <a:cs typeface="Verdana" panose="020B0604030504040204" pitchFamily="34" charset="0"/>
            </a:rPr>
            <a:t>- rating too hard or too lenient</a:t>
          </a:r>
        </a:p>
      </dgm:t>
    </dgm:pt>
    <dgm:pt modelId="{ED36EDA6-7CED-4CDD-9018-3C168B8972FC}" type="parTrans" cxnId="{A7CC8206-E863-4383-A4D2-872F40F6C71B}">
      <dgm:prSet/>
      <dgm:spPr/>
      <dgm:t>
        <a:bodyPr/>
        <a:lstStyle/>
        <a:p>
          <a:endParaRPr lang="en-US" sz="1800">
            <a:latin typeface="Century Gothic" panose="020B0502020202020204" pitchFamily="34" charset="0"/>
          </a:endParaRPr>
        </a:p>
      </dgm:t>
    </dgm:pt>
    <dgm:pt modelId="{9B660B7A-4CF9-458B-8B8F-897CE2467F04}" type="sibTrans" cxnId="{A7CC8206-E863-4383-A4D2-872F40F6C71B}">
      <dgm:prSet/>
      <dgm:spPr/>
      <dgm:t>
        <a:bodyPr/>
        <a:lstStyle/>
        <a:p>
          <a:endParaRPr lang="en-US" sz="1800">
            <a:latin typeface="Century Gothic" panose="020B0502020202020204" pitchFamily="34" charset="0"/>
          </a:endParaRPr>
        </a:p>
      </dgm:t>
    </dgm:pt>
    <dgm:pt modelId="{C4503269-378C-4472-B731-7C1D0F888141}">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Halo Effect</a:t>
          </a:r>
          <a:r>
            <a:rPr lang="en-US" sz="1800" dirty="0">
              <a:latin typeface="Century Gothic" panose="020B0502020202020204" pitchFamily="34" charset="0"/>
              <a:ea typeface="Verdana" panose="020B0604030504040204" pitchFamily="34" charset="0"/>
              <a:cs typeface="Verdana" panose="020B0604030504040204" pitchFamily="34" charset="0"/>
            </a:rPr>
            <a:t>– generalizing positively from one aspect of performance to all aspects of performance</a:t>
          </a:r>
        </a:p>
      </dgm:t>
    </dgm:pt>
    <dgm:pt modelId="{CC35DB41-2EE5-4088-B88F-66273B9825D6}" type="parTrans" cxnId="{CBA3A80B-D6C1-49E6-BD6B-036BABFE3E88}">
      <dgm:prSet/>
      <dgm:spPr/>
      <dgm:t>
        <a:bodyPr/>
        <a:lstStyle/>
        <a:p>
          <a:endParaRPr lang="en-US" sz="1800">
            <a:latin typeface="Century Gothic" panose="020B0502020202020204" pitchFamily="34" charset="0"/>
          </a:endParaRPr>
        </a:p>
      </dgm:t>
    </dgm:pt>
    <dgm:pt modelId="{535B644F-AA0A-4920-8903-1D129D78A4AD}" type="sibTrans" cxnId="{CBA3A80B-D6C1-49E6-BD6B-036BABFE3E88}">
      <dgm:prSet/>
      <dgm:spPr/>
      <dgm:t>
        <a:bodyPr/>
        <a:lstStyle/>
        <a:p>
          <a:endParaRPr lang="en-US" sz="1800">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A7CC8206-E863-4383-A4D2-872F40F6C71B}" srcId="{0DEABFAB-8C1F-4BEC-8B83-1D78EF550096}" destId="{5EE16689-DE4F-42B8-9881-4021B2595ADF}" srcOrd="1" destOrd="0" parTransId="{ED36EDA6-7CED-4CDD-9018-3C168B8972FC}" sibTransId="{9B660B7A-4CF9-458B-8B8F-897CE2467F04}"/>
    <dgm:cxn modelId="{BB1446B7-4404-4023-84FE-7A4AA131F245}" type="presOf" srcId="{C4503269-378C-4472-B731-7C1D0F888141}" destId="{3C37E18F-3982-4735-9089-5C4C6E0BF9CC}" srcOrd="0" destOrd="0" presId="urn:microsoft.com/office/officeart/2008/layout/LinedList"/>
    <dgm:cxn modelId="{2467E176-8795-43E1-999C-9D763D142129}" type="presOf" srcId="{0DEABFAB-8C1F-4BEC-8B83-1D78EF550096}" destId="{E50F9079-F54C-4399-9C8A-5F5B9B60C6DE}" srcOrd="0" destOrd="0" presId="urn:microsoft.com/office/officeart/2008/layout/LinedList"/>
    <dgm:cxn modelId="{CE247922-197F-4BC5-8780-777587A3CAE5}" type="presOf" srcId="{7F4C6F50-F5CB-40C2-A259-9801B39DC93D}" destId="{90EE69D3-11E1-44EE-A892-A797D6FA7D1C}" srcOrd="0" destOrd="0" presId="urn:microsoft.com/office/officeart/2008/layout/LinedList"/>
    <dgm:cxn modelId="{4CB53906-1CD4-4073-9628-E2A1254E4D8C}" type="presOf" srcId="{5EE16689-DE4F-42B8-9881-4021B2595ADF}" destId="{DAC7AFC9-E1C2-4D58-B639-551B00F961F2}"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CBA3A80B-D6C1-49E6-BD6B-036BABFE3E88}" srcId="{0DEABFAB-8C1F-4BEC-8B83-1D78EF550096}" destId="{C4503269-378C-4472-B731-7C1D0F888141}" srcOrd="2" destOrd="0" parTransId="{CC35DB41-2EE5-4088-B88F-66273B9825D6}" sibTransId="{535B644F-AA0A-4920-8903-1D129D78A4AD}"/>
    <dgm:cxn modelId="{E75D20E8-4D96-45E1-AF47-B8BBA6ACE8F5}" type="presParOf" srcId="{E50F9079-F54C-4399-9C8A-5F5B9B60C6DE}" destId="{84ED9E9D-9E3C-43AB-B75E-06FFDEB6AB69}" srcOrd="0" destOrd="0" presId="urn:microsoft.com/office/officeart/2008/layout/LinedList"/>
    <dgm:cxn modelId="{A0725F54-7304-42AC-876D-0EDD10E82DB2}" type="presParOf" srcId="{E50F9079-F54C-4399-9C8A-5F5B9B60C6DE}" destId="{BB6E61B5-605A-4032-98D2-BB7BB93C2C20}" srcOrd="1" destOrd="0" presId="urn:microsoft.com/office/officeart/2008/layout/LinedList"/>
    <dgm:cxn modelId="{32B09DF7-8DE8-43D2-8190-673550D441D1}" type="presParOf" srcId="{BB6E61B5-605A-4032-98D2-BB7BB93C2C20}" destId="{90EE69D3-11E1-44EE-A892-A797D6FA7D1C}" srcOrd="0" destOrd="0" presId="urn:microsoft.com/office/officeart/2008/layout/LinedList"/>
    <dgm:cxn modelId="{44EADDCD-C2E3-48F7-A6B4-30CC4E95CCE2}" type="presParOf" srcId="{BB6E61B5-605A-4032-98D2-BB7BB93C2C20}" destId="{915FE71A-FD86-485A-B3CF-D67D02C10251}" srcOrd="1" destOrd="0" presId="urn:microsoft.com/office/officeart/2008/layout/LinedList"/>
    <dgm:cxn modelId="{86E9566F-BF67-4D38-B7FB-E4EF5D42C30F}" type="presParOf" srcId="{E50F9079-F54C-4399-9C8A-5F5B9B60C6DE}" destId="{F5B2B0DF-E873-4FD7-A35B-2C4D8FE8D77C}" srcOrd="2" destOrd="0" presId="urn:microsoft.com/office/officeart/2008/layout/LinedList"/>
    <dgm:cxn modelId="{E1E54B4D-DF5F-44E4-A41E-D3B6DCA93117}" type="presParOf" srcId="{E50F9079-F54C-4399-9C8A-5F5B9B60C6DE}" destId="{F50709FE-847B-4E52-A3C6-FC15A3A7D333}" srcOrd="3" destOrd="0" presId="urn:microsoft.com/office/officeart/2008/layout/LinedList"/>
    <dgm:cxn modelId="{490713A1-EEB9-443C-92E2-E4C55A434BA6}" type="presParOf" srcId="{F50709FE-847B-4E52-A3C6-FC15A3A7D333}" destId="{DAC7AFC9-E1C2-4D58-B639-551B00F961F2}" srcOrd="0" destOrd="0" presId="urn:microsoft.com/office/officeart/2008/layout/LinedList"/>
    <dgm:cxn modelId="{C4B64356-C504-4DD2-A563-B98B25B82292}" type="presParOf" srcId="{F50709FE-847B-4E52-A3C6-FC15A3A7D333}" destId="{A0BAA492-EA0E-4583-938B-ACFB4C49597C}" srcOrd="1" destOrd="0" presId="urn:microsoft.com/office/officeart/2008/layout/LinedList"/>
    <dgm:cxn modelId="{88712088-9277-481A-AD55-E0E6B29727DD}" type="presParOf" srcId="{E50F9079-F54C-4399-9C8A-5F5B9B60C6DE}" destId="{C1ACACF2-EDDC-4547-932E-6DCED206B804}" srcOrd="4" destOrd="0" presId="urn:microsoft.com/office/officeart/2008/layout/LinedList"/>
    <dgm:cxn modelId="{820F9748-0180-451B-9B95-DC83CE2A1E35}" type="presParOf" srcId="{E50F9079-F54C-4399-9C8A-5F5B9B60C6DE}" destId="{5F3A0084-BABF-4E1A-B0FA-93F598DECDF5}" srcOrd="5" destOrd="0" presId="urn:microsoft.com/office/officeart/2008/layout/LinedList"/>
    <dgm:cxn modelId="{54C0B901-BB53-42A4-9729-E92D4521CA92}" type="presParOf" srcId="{5F3A0084-BABF-4E1A-B0FA-93F598DECDF5}" destId="{3C37E18F-3982-4735-9089-5C4C6E0BF9CC}" srcOrd="0" destOrd="0" presId="urn:microsoft.com/office/officeart/2008/layout/LinedList"/>
    <dgm:cxn modelId="{DBBC314B-1D2C-4A13-BB4E-E4798718AE0D}" type="presParOf" srcId="{5F3A0084-BABF-4E1A-B0FA-93F598DECDF5}" destId="{C9C1C760-CE72-4814-9205-390B339ADE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Devil Effect – </a:t>
          </a:r>
          <a:r>
            <a:rPr lang="en-US" sz="1800" b="0" dirty="0">
              <a:latin typeface="Century Gothic" panose="020B050202020202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p>
      </dgm:t>
    </dgm:pt>
    <dgm:pt modelId="{0E5BB3F3-6419-4F1B-8214-399633002F22}" type="parTrans" cxnId="{3D1FA03B-4FD6-41C4-8A49-1DBAE8A45797}">
      <dgm:prSet/>
      <dgm:spPr/>
      <dgm:t>
        <a:bodyPr/>
        <a:lstStyle/>
        <a:p>
          <a:endParaRPr lang="en-US">
            <a:latin typeface="Century Gothic" panose="020B0502020202020204" pitchFamily="34" charset="0"/>
          </a:endParaRPr>
        </a:p>
      </dgm:t>
    </dgm:pt>
    <dgm:pt modelId="{770283DF-5E8D-4955-A7EF-50EDD1D1C3E5}" type="sibTrans" cxnId="{3D1FA03B-4FD6-41C4-8A49-1DBAE8A45797}">
      <dgm:prSet/>
      <dgm:spPr/>
      <dgm:t>
        <a:bodyPr/>
        <a:lstStyle/>
        <a:p>
          <a:endParaRPr lang="en-US">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Personal Bias– </a:t>
          </a:r>
          <a:r>
            <a:rPr lang="en-US" sz="1800" b="0" dirty="0">
              <a:latin typeface="Century Gothic" panose="020B050202020202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p>
      </dgm:t>
    </dgm:pt>
    <dgm:pt modelId="{ED36EDA6-7CED-4CDD-9018-3C168B8972FC}" type="parTrans" cxnId="{A7CC8206-E863-4383-A4D2-872F40F6C71B}">
      <dgm:prSet/>
      <dgm:spPr/>
      <dgm:t>
        <a:bodyPr/>
        <a:lstStyle/>
        <a:p>
          <a:endParaRPr lang="en-US">
            <a:latin typeface="Century Gothic" panose="020B0502020202020204" pitchFamily="34" charset="0"/>
          </a:endParaRPr>
        </a:p>
      </dgm:t>
    </dgm:pt>
    <dgm:pt modelId="{9B660B7A-4CF9-458B-8B8F-897CE2467F04}" type="sibTrans" cxnId="{A7CC8206-E863-4383-A4D2-872F40F6C71B}">
      <dgm:prSet/>
      <dgm:spPr/>
      <dgm:t>
        <a:bodyPr/>
        <a:lstStyle/>
        <a:p>
          <a:endParaRPr lang="en-US">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2"/>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2"/>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2"/>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2"/>
      <dgm:spPr/>
      <dgm:t>
        <a:bodyPr/>
        <a:lstStyle/>
        <a:p>
          <a:endParaRPr lang="en-US"/>
        </a:p>
      </dgm:t>
    </dgm:pt>
    <dgm:pt modelId="{A0BAA492-EA0E-4583-938B-ACFB4C49597C}" type="pres">
      <dgm:prSet presAssocID="{5EE16689-DE4F-42B8-9881-4021B2595ADF}" presName="vert1" presStyleCnt="0"/>
      <dgm:spPr/>
    </dgm:pt>
  </dgm:ptLst>
  <dgm:cxnLst>
    <dgm:cxn modelId="{153CA69F-6F04-4386-AE1A-F73CB83B62BF}" type="presOf" srcId="{0DEABFAB-8C1F-4BEC-8B83-1D78EF550096}" destId="{E50F9079-F54C-4399-9C8A-5F5B9B60C6DE}"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60510F56-898A-4297-A97A-375D91C9F569}" type="presOf" srcId="{5EE16689-DE4F-42B8-9881-4021B2595ADF}" destId="{DAC7AFC9-E1C2-4D58-B639-551B00F961F2}" srcOrd="0" destOrd="0" presId="urn:microsoft.com/office/officeart/2008/layout/LinedList"/>
    <dgm:cxn modelId="{A7CC8206-E863-4383-A4D2-872F40F6C71B}" srcId="{0DEABFAB-8C1F-4BEC-8B83-1D78EF550096}" destId="{5EE16689-DE4F-42B8-9881-4021B2595ADF}" srcOrd="1" destOrd="0" parTransId="{ED36EDA6-7CED-4CDD-9018-3C168B8972FC}" sibTransId="{9B660B7A-4CF9-458B-8B8F-897CE2467F04}"/>
    <dgm:cxn modelId="{DA892C3D-F880-4467-A8B2-3675C702090C}" type="presOf" srcId="{7F4C6F50-F5CB-40C2-A259-9801B39DC93D}" destId="{90EE69D3-11E1-44EE-A892-A797D6FA7D1C}" srcOrd="0" destOrd="0" presId="urn:microsoft.com/office/officeart/2008/layout/LinedList"/>
    <dgm:cxn modelId="{2A91E0EB-8D6E-46E3-925A-E6CE2C3B8E61}" type="presParOf" srcId="{E50F9079-F54C-4399-9C8A-5F5B9B60C6DE}" destId="{84ED9E9D-9E3C-43AB-B75E-06FFDEB6AB69}" srcOrd="0" destOrd="0" presId="urn:microsoft.com/office/officeart/2008/layout/LinedList"/>
    <dgm:cxn modelId="{ED1959AF-5AF6-4D8A-9F4C-41A77BE528B9}" type="presParOf" srcId="{E50F9079-F54C-4399-9C8A-5F5B9B60C6DE}" destId="{BB6E61B5-605A-4032-98D2-BB7BB93C2C20}" srcOrd="1" destOrd="0" presId="urn:microsoft.com/office/officeart/2008/layout/LinedList"/>
    <dgm:cxn modelId="{DE6BBC8A-8A08-4D83-857B-C89759BBF64C}" type="presParOf" srcId="{BB6E61B5-605A-4032-98D2-BB7BB93C2C20}" destId="{90EE69D3-11E1-44EE-A892-A797D6FA7D1C}" srcOrd="0" destOrd="0" presId="urn:microsoft.com/office/officeart/2008/layout/LinedList"/>
    <dgm:cxn modelId="{B1C28226-457C-4869-B588-22C7E29E5BA3}" type="presParOf" srcId="{BB6E61B5-605A-4032-98D2-BB7BB93C2C20}" destId="{915FE71A-FD86-485A-B3CF-D67D02C10251}" srcOrd="1" destOrd="0" presId="urn:microsoft.com/office/officeart/2008/layout/LinedList"/>
    <dgm:cxn modelId="{BD88F20A-9328-48BA-AB1E-5AE8CEF4B260}" type="presParOf" srcId="{E50F9079-F54C-4399-9C8A-5F5B9B60C6DE}" destId="{F5B2B0DF-E873-4FD7-A35B-2C4D8FE8D77C}" srcOrd="2" destOrd="0" presId="urn:microsoft.com/office/officeart/2008/layout/LinedList"/>
    <dgm:cxn modelId="{72F6F200-1A0D-4EE9-82AA-F11CA5E89201}" type="presParOf" srcId="{E50F9079-F54C-4399-9C8A-5F5B9B60C6DE}" destId="{F50709FE-847B-4E52-A3C6-FC15A3A7D333}" srcOrd="3" destOrd="0" presId="urn:microsoft.com/office/officeart/2008/layout/LinedList"/>
    <dgm:cxn modelId="{7AF5FE3F-038F-45B0-B40C-A5956B318883}" type="presParOf" srcId="{F50709FE-847B-4E52-A3C6-FC15A3A7D333}" destId="{DAC7AFC9-E1C2-4D58-B639-551B00F961F2}" srcOrd="0" destOrd="0" presId="urn:microsoft.com/office/officeart/2008/layout/LinedList"/>
    <dgm:cxn modelId="{FA20A9B7-FD10-4B25-BEBD-444FA85669A7}" type="presParOf" srcId="{F50709FE-847B-4E52-A3C6-FC15A3A7D333}" destId="{A0BAA492-EA0E-4583-938B-ACFB4C4959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70E17-697C-450B-8D84-BB7BEA2145E9}"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335887B-BF66-4822-BDE6-57C547BE9875}">
      <dgm:prSet phldrT="[Text]" custT="1"/>
      <dgm:spPr/>
      <dgm:t>
        <a:bodyPr/>
        <a:lstStyle/>
        <a:p>
          <a:r>
            <a:rPr lang="en-US" sz="1800" dirty="0">
              <a:solidFill>
                <a:srgbClr val="800000"/>
              </a:solidFill>
              <a:latin typeface="Century Gothic" panose="020B0502020202020204" pitchFamily="34" charset="0"/>
            </a:rPr>
            <a:t>Meeting with the Employee</a:t>
          </a:r>
        </a:p>
      </dgm:t>
    </dgm:pt>
    <dgm:pt modelId="{D762868D-FD2D-4F7A-96F7-17AD3BDF2938}" type="parTrans" cxnId="{BD118B89-D24A-4204-B5A3-7DC1D1F39062}">
      <dgm:prSet/>
      <dgm:spPr/>
      <dgm:t>
        <a:bodyPr/>
        <a:lstStyle/>
        <a:p>
          <a:endParaRPr lang="en-US" sz="1800"/>
        </a:p>
      </dgm:t>
    </dgm:pt>
    <dgm:pt modelId="{BE02029A-8484-4A0A-8C32-769BF6E0C0BF}" type="sibTrans" cxnId="{BD118B89-D24A-4204-B5A3-7DC1D1F39062}">
      <dgm:prSet/>
      <dgm:spPr/>
      <dgm:t>
        <a:bodyPr/>
        <a:lstStyle/>
        <a:p>
          <a:endParaRPr lang="en-US" sz="1800"/>
        </a:p>
      </dgm:t>
    </dgm:pt>
    <dgm:pt modelId="{739F23CA-437F-4609-9506-71B6F484131D}">
      <dgm:prSet phldrT="[Text]" custT="1"/>
      <dgm:spPr/>
      <dgm:t>
        <a:bodyPr/>
        <a:lstStyle/>
        <a:p>
          <a:r>
            <a:rPr lang="en-US" sz="1800" dirty="0" smtClean="0">
              <a:latin typeface="Century Gothic" panose="020B0502020202020204" pitchFamily="34" charset="0"/>
            </a:rPr>
            <a:t>Preschedule a  face to face meeting</a:t>
          </a:r>
          <a:endParaRPr lang="en-US" sz="1800" dirty="0">
            <a:latin typeface="Century Gothic" panose="020B0502020202020204" pitchFamily="34" charset="0"/>
          </a:endParaRPr>
        </a:p>
      </dgm:t>
    </dgm:pt>
    <dgm:pt modelId="{F0152CCE-28D9-46B5-A871-AF7AB9F57D37}" type="parTrans" cxnId="{18951074-2CF9-4E9B-B42B-BC29584F72B6}">
      <dgm:prSet/>
      <dgm:spPr/>
      <dgm:t>
        <a:bodyPr/>
        <a:lstStyle/>
        <a:p>
          <a:endParaRPr lang="en-US" sz="1800"/>
        </a:p>
      </dgm:t>
    </dgm:pt>
    <dgm:pt modelId="{231653BD-1635-46C0-B73B-2ED9015E8EAE}" type="sibTrans" cxnId="{18951074-2CF9-4E9B-B42B-BC29584F72B6}">
      <dgm:prSet/>
      <dgm:spPr/>
      <dgm:t>
        <a:bodyPr/>
        <a:lstStyle/>
        <a:p>
          <a:endParaRPr lang="en-US" sz="1800"/>
        </a:p>
      </dgm:t>
    </dgm:pt>
    <dgm:pt modelId="{BD59903E-D7A7-44E7-9B59-B8B36D602F73}">
      <dgm:prSet phldrT="[Text]" custT="1"/>
      <dgm:spPr/>
      <dgm:t>
        <a:bodyPr/>
        <a:lstStyle/>
        <a:p>
          <a:r>
            <a:rPr lang="en-US" sz="1800" smtClean="0">
              <a:latin typeface="Century Gothic" panose="020B0502020202020204" pitchFamily="34" charset="0"/>
            </a:rPr>
            <a:t>Meet in a private place with uninterrupted time</a:t>
          </a:r>
          <a:endParaRPr lang="en-US" sz="1800" dirty="0">
            <a:latin typeface="Century Gothic" panose="020B0502020202020204" pitchFamily="34" charset="0"/>
          </a:endParaRPr>
        </a:p>
      </dgm:t>
    </dgm:pt>
    <dgm:pt modelId="{22DC0645-B4C6-4C20-9F66-EB43C9424ECF}" type="parTrans" cxnId="{EA8405AF-6B70-4CBD-B5D2-305DE379A2B3}">
      <dgm:prSet/>
      <dgm:spPr/>
      <dgm:t>
        <a:bodyPr/>
        <a:lstStyle/>
        <a:p>
          <a:endParaRPr lang="en-US" sz="1800"/>
        </a:p>
      </dgm:t>
    </dgm:pt>
    <dgm:pt modelId="{9A2DA989-5551-49ED-A934-1221F565519E}" type="sibTrans" cxnId="{EA8405AF-6B70-4CBD-B5D2-305DE379A2B3}">
      <dgm:prSet/>
      <dgm:spPr/>
      <dgm:t>
        <a:bodyPr/>
        <a:lstStyle/>
        <a:p>
          <a:endParaRPr lang="en-US" sz="1800"/>
        </a:p>
      </dgm:t>
    </dgm:pt>
    <dgm:pt modelId="{7E1518CB-BE6D-4117-A57F-8D48B92A9120}">
      <dgm:prSet phldrT="[Text]" custT="1"/>
      <dgm:spPr/>
      <dgm:t>
        <a:bodyPr/>
        <a:lstStyle/>
        <a:p>
          <a:r>
            <a:rPr lang="en-US" sz="1800" dirty="0" smtClean="0">
              <a:latin typeface="Century Gothic" panose="020B0502020202020204" pitchFamily="34" charset="0"/>
            </a:rPr>
            <a:t>Allow employees to read through the evaluation or</a:t>
          </a:r>
          <a:endParaRPr lang="en-US" sz="1800" dirty="0">
            <a:latin typeface="Century Gothic" panose="020B0502020202020204" pitchFamily="34" charset="0"/>
          </a:endParaRPr>
        </a:p>
      </dgm:t>
    </dgm:pt>
    <dgm:pt modelId="{2EAB6804-E815-49A3-8FB5-ECE004AF3A39}" type="parTrans" cxnId="{44F1B96A-6FE5-4D7F-B10C-EE3D197D8E71}">
      <dgm:prSet/>
      <dgm:spPr/>
      <dgm:t>
        <a:bodyPr/>
        <a:lstStyle/>
        <a:p>
          <a:endParaRPr lang="en-US" sz="1800"/>
        </a:p>
      </dgm:t>
    </dgm:pt>
    <dgm:pt modelId="{B37BEC6E-70DF-4503-8E54-00687FB71B4E}" type="sibTrans" cxnId="{44F1B96A-6FE5-4D7F-B10C-EE3D197D8E71}">
      <dgm:prSet/>
      <dgm:spPr/>
      <dgm:t>
        <a:bodyPr/>
        <a:lstStyle/>
        <a:p>
          <a:endParaRPr lang="en-US" sz="1800"/>
        </a:p>
      </dgm:t>
    </dgm:pt>
    <dgm:pt modelId="{0F22388A-16A7-42DF-8F36-8E69072C14F9}">
      <dgm:prSet phldrT="[Text]" custT="1"/>
      <dgm:spPr/>
      <dgm:t>
        <a:bodyPr/>
        <a:lstStyle/>
        <a:p>
          <a:r>
            <a:rPr lang="en-US" sz="1800" dirty="0" smtClean="0">
              <a:latin typeface="Century Gothic" panose="020B0502020202020204" pitchFamily="34" charset="0"/>
            </a:rPr>
            <a:t>Review each question and ratings with employees</a:t>
          </a:r>
          <a:endParaRPr lang="en-US" sz="1800" dirty="0">
            <a:latin typeface="Century Gothic" panose="020B0502020202020204" pitchFamily="34" charset="0"/>
          </a:endParaRPr>
        </a:p>
      </dgm:t>
    </dgm:pt>
    <dgm:pt modelId="{00D7C6E8-A498-4058-B622-F59EF0C1FE42}" type="parTrans" cxnId="{52E57641-EBD1-43A0-873C-A0DE7619EE9C}">
      <dgm:prSet/>
      <dgm:spPr/>
      <dgm:t>
        <a:bodyPr/>
        <a:lstStyle/>
        <a:p>
          <a:endParaRPr lang="en-US" sz="1800"/>
        </a:p>
      </dgm:t>
    </dgm:pt>
    <dgm:pt modelId="{F25E6B76-0374-42EE-9038-5A318CFFEF99}" type="sibTrans" cxnId="{52E57641-EBD1-43A0-873C-A0DE7619EE9C}">
      <dgm:prSet/>
      <dgm:spPr/>
      <dgm:t>
        <a:bodyPr/>
        <a:lstStyle/>
        <a:p>
          <a:endParaRPr lang="en-US" sz="1800"/>
        </a:p>
      </dgm:t>
    </dgm:pt>
    <dgm:pt modelId="{5C78E658-F8F0-404B-841C-5E62F1BF5300}">
      <dgm:prSet phldrT="[Text]" custT="1"/>
      <dgm:spPr/>
      <dgm:t>
        <a:bodyPr/>
        <a:lstStyle/>
        <a:p>
          <a:r>
            <a:rPr lang="en-US" sz="1800" dirty="0" smtClean="0">
              <a:latin typeface="Century Gothic" panose="020B0502020202020204" pitchFamily="34" charset="0"/>
            </a:rPr>
            <a:t>Review the overall performance </a:t>
          </a:r>
        </a:p>
        <a:p>
          <a:r>
            <a:rPr lang="en-US" sz="1800" dirty="0" smtClean="0">
              <a:latin typeface="Century Gothic" panose="020B0502020202020204" pitchFamily="34" charset="0"/>
            </a:rPr>
            <a:t>rating score</a:t>
          </a:r>
          <a:endParaRPr lang="en-US" sz="1800" dirty="0">
            <a:latin typeface="Century Gothic" panose="020B0502020202020204" pitchFamily="34" charset="0"/>
          </a:endParaRPr>
        </a:p>
      </dgm:t>
    </dgm:pt>
    <dgm:pt modelId="{A59AFE65-82C2-4502-90FF-4E4789B7052A}" type="parTrans" cxnId="{B634C3CC-E4CF-41B1-8285-E89A2AB8519C}">
      <dgm:prSet/>
      <dgm:spPr/>
      <dgm:t>
        <a:bodyPr/>
        <a:lstStyle/>
        <a:p>
          <a:endParaRPr lang="en-US"/>
        </a:p>
      </dgm:t>
    </dgm:pt>
    <dgm:pt modelId="{E073D7E7-96D4-4E79-B0A9-B6885DB035F7}" type="sibTrans" cxnId="{B634C3CC-E4CF-41B1-8285-E89A2AB8519C}">
      <dgm:prSet/>
      <dgm:spPr/>
      <dgm:t>
        <a:bodyPr/>
        <a:lstStyle/>
        <a:p>
          <a:endParaRPr lang="en-US"/>
        </a:p>
      </dgm:t>
    </dgm:pt>
    <dgm:pt modelId="{B71F97B7-4C3C-47EB-B9BA-3F74E4BF3D53}" type="pres">
      <dgm:prSet presAssocID="{1CA70E17-697C-450B-8D84-BB7BEA2145E9}" presName="vert0" presStyleCnt="0">
        <dgm:presLayoutVars>
          <dgm:dir/>
          <dgm:animOne val="branch"/>
          <dgm:animLvl val="lvl"/>
        </dgm:presLayoutVars>
      </dgm:prSet>
      <dgm:spPr/>
      <dgm:t>
        <a:bodyPr/>
        <a:lstStyle/>
        <a:p>
          <a:endParaRPr lang="en-US"/>
        </a:p>
      </dgm:t>
    </dgm:pt>
    <dgm:pt modelId="{5ECCD49A-3506-4418-BB53-E02E9A5177EB}" type="pres">
      <dgm:prSet presAssocID="{3335887B-BF66-4822-BDE6-57C547BE9875}" presName="thickLine" presStyleLbl="alignNode1" presStyleIdx="0" presStyleCnt="1"/>
      <dgm:spPr>
        <a:ln>
          <a:solidFill>
            <a:srgbClr val="800000"/>
          </a:solidFill>
        </a:ln>
      </dgm:spPr>
    </dgm:pt>
    <dgm:pt modelId="{ABFC1ADD-0F21-4C79-A8F3-32319D8CDD35}" type="pres">
      <dgm:prSet presAssocID="{3335887B-BF66-4822-BDE6-57C547BE9875}" presName="horz1" presStyleCnt="0"/>
      <dgm:spPr/>
    </dgm:pt>
    <dgm:pt modelId="{22076B78-AE4F-4A7F-BDE9-5A1E9761D439}" type="pres">
      <dgm:prSet presAssocID="{3335887B-BF66-4822-BDE6-57C547BE9875}" presName="tx1" presStyleLbl="revTx" presStyleIdx="0" presStyleCnt="6" custFlipHor="0" custScaleX="167318"/>
      <dgm:spPr/>
      <dgm:t>
        <a:bodyPr/>
        <a:lstStyle/>
        <a:p>
          <a:endParaRPr lang="en-US"/>
        </a:p>
      </dgm:t>
    </dgm:pt>
    <dgm:pt modelId="{F1D01BE7-4E78-4276-92BC-00213296636B}" type="pres">
      <dgm:prSet presAssocID="{3335887B-BF66-4822-BDE6-57C547BE9875}" presName="vert1" presStyleCnt="0"/>
      <dgm:spPr/>
    </dgm:pt>
    <dgm:pt modelId="{C6A2213C-EF41-459F-BD36-B6E1DE0B1BAA}" type="pres">
      <dgm:prSet presAssocID="{739F23CA-437F-4609-9506-71B6F484131D}" presName="vertSpace2a" presStyleCnt="0"/>
      <dgm:spPr/>
    </dgm:pt>
    <dgm:pt modelId="{152A168B-BABD-406B-8650-A5CEBB35EF91}" type="pres">
      <dgm:prSet presAssocID="{739F23CA-437F-4609-9506-71B6F484131D}" presName="horz2" presStyleCnt="0"/>
      <dgm:spPr/>
    </dgm:pt>
    <dgm:pt modelId="{53A2711F-F6DA-415C-904E-24BC9732D392}" type="pres">
      <dgm:prSet presAssocID="{739F23CA-437F-4609-9506-71B6F484131D}" presName="horzSpace2" presStyleCnt="0"/>
      <dgm:spPr/>
    </dgm:pt>
    <dgm:pt modelId="{C87E2E97-AFA7-43C6-8A14-CA8B9F40A3E8}" type="pres">
      <dgm:prSet presAssocID="{739F23CA-437F-4609-9506-71B6F484131D}" presName="tx2" presStyleLbl="revTx" presStyleIdx="1" presStyleCnt="6" custScaleX="127389"/>
      <dgm:spPr/>
      <dgm:t>
        <a:bodyPr/>
        <a:lstStyle/>
        <a:p>
          <a:endParaRPr lang="en-US"/>
        </a:p>
      </dgm:t>
    </dgm:pt>
    <dgm:pt modelId="{DE1C3883-5FB4-4E02-83CB-700CE042A157}" type="pres">
      <dgm:prSet presAssocID="{739F23CA-437F-4609-9506-71B6F484131D}" presName="vert2" presStyleCnt="0"/>
      <dgm:spPr/>
    </dgm:pt>
    <dgm:pt modelId="{6926FCF7-DCA3-44FF-9DDE-FDC4A9779B27}" type="pres">
      <dgm:prSet presAssocID="{739F23CA-437F-4609-9506-71B6F484131D}" presName="thinLine2b" presStyleLbl="callout" presStyleIdx="0" presStyleCnt="5"/>
      <dgm:spPr>
        <a:ln>
          <a:solidFill>
            <a:srgbClr val="800000"/>
          </a:solidFill>
        </a:ln>
      </dgm:spPr>
    </dgm:pt>
    <dgm:pt modelId="{3C93E0BB-2834-4FD0-9952-4D0C58EC04CC}" type="pres">
      <dgm:prSet presAssocID="{739F23CA-437F-4609-9506-71B6F484131D}" presName="vertSpace2b" presStyleCnt="0"/>
      <dgm:spPr/>
    </dgm:pt>
    <dgm:pt modelId="{23762E2D-F254-4EEA-85E6-347337F9595B}" type="pres">
      <dgm:prSet presAssocID="{BD59903E-D7A7-44E7-9B59-B8B36D602F73}" presName="horz2" presStyleCnt="0"/>
      <dgm:spPr/>
    </dgm:pt>
    <dgm:pt modelId="{B66474E5-0941-4A15-9378-63CFFBFBC185}" type="pres">
      <dgm:prSet presAssocID="{BD59903E-D7A7-44E7-9B59-B8B36D602F73}" presName="horzSpace2" presStyleCnt="0"/>
      <dgm:spPr/>
    </dgm:pt>
    <dgm:pt modelId="{4E93475B-39EE-4724-91EF-B9B2D028586B}" type="pres">
      <dgm:prSet presAssocID="{BD59903E-D7A7-44E7-9B59-B8B36D602F73}" presName="tx2" presStyleLbl="revTx" presStyleIdx="2" presStyleCnt="6" custScaleX="133517"/>
      <dgm:spPr/>
      <dgm:t>
        <a:bodyPr/>
        <a:lstStyle/>
        <a:p>
          <a:endParaRPr lang="en-US"/>
        </a:p>
      </dgm:t>
    </dgm:pt>
    <dgm:pt modelId="{11BD4C6B-FDB0-401E-964A-D1C61A32B47A}" type="pres">
      <dgm:prSet presAssocID="{BD59903E-D7A7-44E7-9B59-B8B36D602F73}" presName="vert2" presStyleCnt="0"/>
      <dgm:spPr/>
    </dgm:pt>
    <dgm:pt modelId="{6434C2D7-8989-4D5E-8C05-484A0F86E5EC}" type="pres">
      <dgm:prSet presAssocID="{BD59903E-D7A7-44E7-9B59-B8B36D602F73}" presName="thinLine2b" presStyleLbl="callout" presStyleIdx="1" presStyleCnt="5"/>
      <dgm:spPr>
        <a:ln>
          <a:solidFill>
            <a:srgbClr val="800000"/>
          </a:solidFill>
        </a:ln>
      </dgm:spPr>
    </dgm:pt>
    <dgm:pt modelId="{004E1DB7-93D9-44B4-9DD9-93D9E3757BC3}" type="pres">
      <dgm:prSet presAssocID="{BD59903E-D7A7-44E7-9B59-B8B36D602F73}" presName="vertSpace2b" presStyleCnt="0"/>
      <dgm:spPr/>
    </dgm:pt>
    <dgm:pt modelId="{72C69A26-EEAD-4ED1-90E1-EECEB78BEF49}" type="pres">
      <dgm:prSet presAssocID="{7E1518CB-BE6D-4117-A57F-8D48B92A9120}" presName="horz2" presStyleCnt="0"/>
      <dgm:spPr/>
    </dgm:pt>
    <dgm:pt modelId="{20827580-7720-4542-BCFF-F1BA7595C48B}" type="pres">
      <dgm:prSet presAssocID="{7E1518CB-BE6D-4117-A57F-8D48B92A9120}" presName="horzSpace2" presStyleCnt="0"/>
      <dgm:spPr/>
    </dgm:pt>
    <dgm:pt modelId="{B281848C-BEAC-467A-AB47-ADB2CC23A84A}" type="pres">
      <dgm:prSet presAssocID="{7E1518CB-BE6D-4117-A57F-8D48B92A9120}" presName="tx2" presStyleLbl="revTx" presStyleIdx="3" presStyleCnt="6" custScaleX="141946"/>
      <dgm:spPr/>
      <dgm:t>
        <a:bodyPr/>
        <a:lstStyle/>
        <a:p>
          <a:endParaRPr lang="en-US"/>
        </a:p>
      </dgm:t>
    </dgm:pt>
    <dgm:pt modelId="{2CD02E74-AD31-4AC2-9CF8-E4C145A1A3BF}" type="pres">
      <dgm:prSet presAssocID="{7E1518CB-BE6D-4117-A57F-8D48B92A9120}" presName="vert2" presStyleCnt="0"/>
      <dgm:spPr/>
    </dgm:pt>
    <dgm:pt modelId="{67B080F2-208A-4647-B052-117559825706}" type="pres">
      <dgm:prSet presAssocID="{7E1518CB-BE6D-4117-A57F-8D48B92A9120}" presName="thinLine2b" presStyleLbl="callout" presStyleIdx="2" presStyleCnt="5"/>
      <dgm:spPr>
        <a:ln>
          <a:solidFill>
            <a:srgbClr val="800000"/>
          </a:solidFill>
        </a:ln>
      </dgm:spPr>
    </dgm:pt>
    <dgm:pt modelId="{7EA4088A-1C3E-46C6-B997-752B145D5801}" type="pres">
      <dgm:prSet presAssocID="{7E1518CB-BE6D-4117-A57F-8D48B92A9120}" presName="vertSpace2b" presStyleCnt="0"/>
      <dgm:spPr/>
    </dgm:pt>
    <dgm:pt modelId="{B89CD151-AA27-4DA6-83C7-8F1D53E9CB4B}" type="pres">
      <dgm:prSet presAssocID="{0F22388A-16A7-42DF-8F36-8E69072C14F9}" presName="horz2" presStyleCnt="0"/>
      <dgm:spPr/>
    </dgm:pt>
    <dgm:pt modelId="{773D2179-6935-4985-A6FD-B5B459FC8FB2}" type="pres">
      <dgm:prSet presAssocID="{0F22388A-16A7-42DF-8F36-8E69072C14F9}" presName="horzSpace2" presStyleCnt="0"/>
      <dgm:spPr/>
    </dgm:pt>
    <dgm:pt modelId="{327C696A-2823-48A2-B60C-522D8D63F190}" type="pres">
      <dgm:prSet presAssocID="{0F22388A-16A7-42DF-8F36-8E69072C14F9}" presName="tx2" presStyleLbl="revTx" presStyleIdx="4" presStyleCnt="6"/>
      <dgm:spPr/>
      <dgm:t>
        <a:bodyPr/>
        <a:lstStyle/>
        <a:p>
          <a:endParaRPr lang="en-US"/>
        </a:p>
      </dgm:t>
    </dgm:pt>
    <dgm:pt modelId="{2C391E20-6683-4453-B7F4-90E28573ED80}" type="pres">
      <dgm:prSet presAssocID="{0F22388A-16A7-42DF-8F36-8E69072C14F9}" presName="vert2" presStyleCnt="0"/>
      <dgm:spPr/>
    </dgm:pt>
    <dgm:pt modelId="{8E1A64E9-7D92-42C4-9042-D903390F0577}" type="pres">
      <dgm:prSet presAssocID="{0F22388A-16A7-42DF-8F36-8E69072C14F9}" presName="thinLine2b" presStyleLbl="callout" presStyleIdx="3" presStyleCnt="5"/>
      <dgm:spPr/>
    </dgm:pt>
    <dgm:pt modelId="{A7F965EE-82C0-40A1-B83A-3600F9E50E71}" type="pres">
      <dgm:prSet presAssocID="{0F22388A-16A7-42DF-8F36-8E69072C14F9}" presName="vertSpace2b" presStyleCnt="0"/>
      <dgm:spPr/>
    </dgm:pt>
    <dgm:pt modelId="{DCC01F6A-A592-4090-8C68-BD2C306A632D}" type="pres">
      <dgm:prSet presAssocID="{5C78E658-F8F0-404B-841C-5E62F1BF5300}" presName="horz2" presStyleCnt="0"/>
      <dgm:spPr/>
    </dgm:pt>
    <dgm:pt modelId="{BCA35B65-69F8-4824-A879-35D1816604EC}" type="pres">
      <dgm:prSet presAssocID="{5C78E658-F8F0-404B-841C-5E62F1BF5300}" presName="horzSpace2" presStyleCnt="0"/>
      <dgm:spPr/>
    </dgm:pt>
    <dgm:pt modelId="{2752036E-05E6-4CD7-9FBD-409D3EACC2A7}" type="pres">
      <dgm:prSet presAssocID="{5C78E658-F8F0-404B-841C-5E62F1BF5300}" presName="tx2" presStyleLbl="revTx" presStyleIdx="5" presStyleCnt="6" custScaleX="161638"/>
      <dgm:spPr/>
      <dgm:t>
        <a:bodyPr/>
        <a:lstStyle/>
        <a:p>
          <a:endParaRPr lang="en-US"/>
        </a:p>
      </dgm:t>
    </dgm:pt>
    <dgm:pt modelId="{FDC06334-2041-46C8-8A76-231CCB501392}" type="pres">
      <dgm:prSet presAssocID="{5C78E658-F8F0-404B-841C-5E62F1BF5300}" presName="vert2" presStyleCnt="0"/>
      <dgm:spPr/>
    </dgm:pt>
    <dgm:pt modelId="{375193D5-B5A2-4244-8847-30BF64E409BA}" type="pres">
      <dgm:prSet presAssocID="{5C78E658-F8F0-404B-841C-5E62F1BF5300}" presName="thinLine2b" presStyleLbl="callout" presStyleIdx="4" presStyleCnt="5"/>
      <dgm:spPr/>
    </dgm:pt>
    <dgm:pt modelId="{44B87B32-6180-4A1E-B528-39F6B9560057}" type="pres">
      <dgm:prSet presAssocID="{5C78E658-F8F0-404B-841C-5E62F1BF5300}" presName="vertSpace2b" presStyleCnt="0"/>
      <dgm:spPr/>
    </dgm:pt>
  </dgm:ptLst>
  <dgm:cxnLst>
    <dgm:cxn modelId="{3B741D01-BB10-43A1-B06C-386CE5C6C682}" type="presOf" srcId="{5C78E658-F8F0-404B-841C-5E62F1BF5300}" destId="{2752036E-05E6-4CD7-9FBD-409D3EACC2A7}" srcOrd="0" destOrd="0" presId="urn:microsoft.com/office/officeart/2008/layout/LinedList"/>
    <dgm:cxn modelId="{E76EE6F9-FFF4-4CBE-A501-7FB54FB66B65}" type="presOf" srcId="{3335887B-BF66-4822-BDE6-57C547BE9875}" destId="{22076B78-AE4F-4A7F-BDE9-5A1E9761D439}" srcOrd="0" destOrd="0" presId="urn:microsoft.com/office/officeart/2008/layout/LinedList"/>
    <dgm:cxn modelId="{2E6F172B-A34A-479A-8BF1-50CBF1F1B16F}" type="presOf" srcId="{7E1518CB-BE6D-4117-A57F-8D48B92A9120}" destId="{B281848C-BEAC-467A-AB47-ADB2CC23A84A}" srcOrd="0" destOrd="0" presId="urn:microsoft.com/office/officeart/2008/layout/LinedList"/>
    <dgm:cxn modelId="{9111481E-76E8-454A-9F7E-CD51E9F3C641}" type="presOf" srcId="{739F23CA-437F-4609-9506-71B6F484131D}" destId="{C87E2E97-AFA7-43C6-8A14-CA8B9F40A3E8}" srcOrd="0" destOrd="0" presId="urn:microsoft.com/office/officeart/2008/layout/LinedList"/>
    <dgm:cxn modelId="{B634C3CC-E4CF-41B1-8285-E89A2AB8519C}" srcId="{3335887B-BF66-4822-BDE6-57C547BE9875}" destId="{5C78E658-F8F0-404B-841C-5E62F1BF5300}" srcOrd="4" destOrd="0" parTransId="{A59AFE65-82C2-4502-90FF-4E4789B7052A}" sibTransId="{E073D7E7-96D4-4E79-B0A9-B6885DB035F7}"/>
    <dgm:cxn modelId="{18951074-2CF9-4E9B-B42B-BC29584F72B6}" srcId="{3335887B-BF66-4822-BDE6-57C547BE9875}" destId="{739F23CA-437F-4609-9506-71B6F484131D}" srcOrd="0" destOrd="0" parTransId="{F0152CCE-28D9-46B5-A871-AF7AB9F57D37}" sibTransId="{231653BD-1635-46C0-B73B-2ED9015E8EAE}"/>
    <dgm:cxn modelId="{44F1B96A-6FE5-4D7F-B10C-EE3D197D8E71}" srcId="{3335887B-BF66-4822-BDE6-57C547BE9875}" destId="{7E1518CB-BE6D-4117-A57F-8D48B92A9120}" srcOrd="2" destOrd="0" parTransId="{2EAB6804-E815-49A3-8FB5-ECE004AF3A39}" sibTransId="{B37BEC6E-70DF-4503-8E54-00687FB71B4E}"/>
    <dgm:cxn modelId="{0E2968EB-B97B-48F9-81BD-0F1E452B633E}" type="presOf" srcId="{1CA70E17-697C-450B-8D84-BB7BEA2145E9}" destId="{B71F97B7-4C3C-47EB-B9BA-3F74E4BF3D53}" srcOrd="0" destOrd="0" presId="urn:microsoft.com/office/officeart/2008/layout/LinedList"/>
    <dgm:cxn modelId="{BD118B89-D24A-4204-B5A3-7DC1D1F39062}" srcId="{1CA70E17-697C-450B-8D84-BB7BEA2145E9}" destId="{3335887B-BF66-4822-BDE6-57C547BE9875}" srcOrd="0" destOrd="0" parTransId="{D762868D-FD2D-4F7A-96F7-17AD3BDF2938}" sibTransId="{BE02029A-8484-4A0A-8C32-769BF6E0C0BF}"/>
    <dgm:cxn modelId="{29E8E3E7-EEB2-49BD-A768-E1F1A828FC15}" type="presOf" srcId="{0F22388A-16A7-42DF-8F36-8E69072C14F9}" destId="{327C696A-2823-48A2-B60C-522D8D63F190}" srcOrd="0" destOrd="0" presId="urn:microsoft.com/office/officeart/2008/layout/LinedList"/>
    <dgm:cxn modelId="{52E57641-EBD1-43A0-873C-A0DE7619EE9C}" srcId="{3335887B-BF66-4822-BDE6-57C547BE9875}" destId="{0F22388A-16A7-42DF-8F36-8E69072C14F9}" srcOrd="3" destOrd="0" parTransId="{00D7C6E8-A498-4058-B622-F59EF0C1FE42}" sibTransId="{F25E6B76-0374-42EE-9038-5A318CFFEF99}"/>
    <dgm:cxn modelId="{5C59846F-A5A4-4CFC-B20F-3D06DF7298D7}" type="presOf" srcId="{BD59903E-D7A7-44E7-9B59-B8B36D602F73}" destId="{4E93475B-39EE-4724-91EF-B9B2D028586B}" srcOrd="0" destOrd="0" presId="urn:microsoft.com/office/officeart/2008/layout/LinedList"/>
    <dgm:cxn modelId="{EA8405AF-6B70-4CBD-B5D2-305DE379A2B3}" srcId="{3335887B-BF66-4822-BDE6-57C547BE9875}" destId="{BD59903E-D7A7-44E7-9B59-B8B36D602F73}" srcOrd="1" destOrd="0" parTransId="{22DC0645-B4C6-4C20-9F66-EB43C9424ECF}" sibTransId="{9A2DA989-5551-49ED-A934-1221F565519E}"/>
    <dgm:cxn modelId="{492B4D9E-E83E-4FAA-90AE-1FC19BABBBA5}" type="presParOf" srcId="{B71F97B7-4C3C-47EB-B9BA-3F74E4BF3D53}" destId="{5ECCD49A-3506-4418-BB53-E02E9A5177EB}" srcOrd="0" destOrd="0" presId="urn:microsoft.com/office/officeart/2008/layout/LinedList"/>
    <dgm:cxn modelId="{50DE0E3E-15B8-48DA-B95B-420CDC525FAC}" type="presParOf" srcId="{B71F97B7-4C3C-47EB-B9BA-3F74E4BF3D53}" destId="{ABFC1ADD-0F21-4C79-A8F3-32319D8CDD35}" srcOrd="1" destOrd="0" presId="urn:microsoft.com/office/officeart/2008/layout/LinedList"/>
    <dgm:cxn modelId="{790EA428-919C-417F-903A-349C6F5D47B4}" type="presParOf" srcId="{ABFC1ADD-0F21-4C79-A8F3-32319D8CDD35}" destId="{22076B78-AE4F-4A7F-BDE9-5A1E9761D439}" srcOrd="0" destOrd="0" presId="urn:microsoft.com/office/officeart/2008/layout/LinedList"/>
    <dgm:cxn modelId="{27A1D2EE-0438-44EE-AE88-D6750954236F}" type="presParOf" srcId="{ABFC1ADD-0F21-4C79-A8F3-32319D8CDD35}" destId="{F1D01BE7-4E78-4276-92BC-00213296636B}" srcOrd="1" destOrd="0" presId="urn:microsoft.com/office/officeart/2008/layout/LinedList"/>
    <dgm:cxn modelId="{3CA621A1-CABE-42F4-BC4B-0542E265D79D}" type="presParOf" srcId="{F1D01BE7-4E78-4276-92BC-00213296636B}" destId="{C6A2213C-EF41-459F-BD36-B6E1DE0B1BAA}" srcOrd="0" destOrd="0" presId="urn:microsoft.com/office/officeart/2008/layout/LinedList"/>
    <dgm:cxn modelId="{C7DE316F-9E23-4D2F-86BD-6F490DA37911}" type="presParOf" srcId="{F1D01BE7-4E78-4276-92BC-00213296636B}" destId="{152A168B-BABD-406B-8650-A5CEBB35EF91}" srcOrd="1" destOrd="0" presId="urn:microsoft.com/office/officeart/2008/layout/LinedList"/>
    <dgm:cxn modelId="{3FBFD05E-CC0A-4F31-9B83-F3A2545B0FF1}" type="presParOf" srcId="{152A168B-BABD-406B-8650-A5CEBB35EF91}" destId="{53A2711F-F6DA-415C-904E-24BC9732D392}" srcOrd="0" destOrd="0" presId="urn:microsoft.com/office/officeart/2008/layout/LinedList"/>
    <dgm:cxn modelId="{FEAA73B3-D2E4-43AA-B435-758BC404383B}" type="presParOf" srcId="{152A168B-BABD-406B-8650-A5CEBB35EF91}" destId="{C87E2E97-AFA7-43C6-8A14-CA8B9F40A3E8}" srcOrd="1" destOrd="0" presId="urn:microsoft.com/office/officeart/2008/layout/LinedList"/>
    <dgm:cxn modelId="{391FED57-B3ED-4837-A33D-87BCDCF527A8}" type="presParOf" srcId="{152A168B-BABD-406B-8650-A5CEBB35EF91}" destId="{DE1C3883-5FB4-4E02-83CB-700CE042A157}" srcOrd="2" destOrd="0" presId="urn:microsoft.com/office/officeart/2008/layout/LinedList"/>
    <dgm:cxn modelId="{10F03932-59B3-4319-8A93-A39FA0888742}" type="presParOf" srcId="{F1D01BE7-4E78-4276-92BC-00213296636B}" destId="{6926FCF7-DCA3-44FF-9DDE-FDC4A9779B27}" srcOrd="2" destOrd="0" presId="urn:microsoft.com/office/officeart/2008/layout/LinedList"/>
    <dgm:cxn modelId="{1AAE8A3B-E58D-4F44-98AF-CD747B36C144}" type="presParOf" srcId="{F1D01BE7-4E78-4276-92BC-00213296636B}" destId="{3C93E0BB-2834-4FD0-9952-4D0C58EC04CC}" srcOrd="3" destOrd="0" presId="urn:microsoft.com/office/officeart/2008/layout/LinedList"/>
    <dgm:cxn modelId="{B2317954-2D64-40B8-90D5-DAABAE544586}" type="presParOf" srcId="{F1D01BE7-4E78-4276-92BC-00213296636B}" destId="{23762E2D-F254-4EEA-85E6-347337F9595B}" srcOrd="4" destOrd="0" presId="urn:microsoft.com/office/officeart/2008/layout/LinedList"/>
    <dgm:cxn modelId="{8279873C-5CE5-45E8-A909-6DF91CCBDBAF}" type="presParOf" srcId="{23762E2D-F254-4EEA-85E6-347337F9595B}" destId="{B66474E5-0941-4A15-9378-63CFFBFBC185}" srcOrd="0" destOrd="0" presId="urn:microsoft.com/office/officeart/2008/layout/LinedList"/>
    <dgm:cxn modelId="{9E74B2A1-0822-4670-9862-FAB3D703C4BF}" type="presParOf" srcId="{23762E2D-F254-4EEA-85E6-347337F9595B}" destId="{4E93475B-39EE-4724-91EF-B9B2D028586B}" srcOrd="1" destOrd="0" presId="urn:microsoft.com/office/officeart/2008/layout/LinedList"/>
    <dgm:cxn modelId="{FEAC0DFF-F7BF-4CC4-BE6A-87F98C0B875A}" type="presParOf" srcId="{23762E2D-F254-4EEA-85E6-347337F9595B}" destId="{11BD4C6B-FDB0-401E-964A-D1C61A32B47A}" srcOrd="2" destOrd="0" presId="urn:microsoft.com/office/officeart/2008/layout/LinedList"/>
    <dgm:cxn modelId="{AE7049D2-FAFA-4C70-AEB6-E17CECEF253D}" type="presParOf" srcId="{F1D01BE7-4E78-4276-92BC-00213296636B}" destId="{6434C2D7-8989-4D5E-8C05-484A0F86E5EC}" srcOrd="5" destOrd="0" presId="urn:microsoft.com/office/officeart/2008/layout/LinedList"/>
    <dgm:cxn modelId="{C6645C81-95CB-485B-A292-C9033D1BEBA5}" type="presParOf" srcId="{F1D01BE7-4E78-4276-92BC-00213296636B}" destId="{004E1DB7-93D9-44B4-9DD9-93D9E3757BC3}" srcOrd="6" destOrd="0" presId="urn:microsoft.com/office/officeart/2008/layout/LinedList"/>
    <dgm:cxn modelId="{60C46C6A-5337-4BE7-9133-391E195BDFB7}" type="presParOf" srcId="{F1D01BE7-4E78-4276-92BC-00213296636B}" destId="{72C69A26-EEAD-4ED1-90E1-EECEB78BEF49}" srcOrd="7" destOrd="0" presId="urn:microsoft.com/office/officeart/2008/layout/LinedList"/>
    <dgm:cxn modelId="{3721D362-EECA-4432-8A91-8E6278CC2D81}" type="presParOf" srcId="{72C69A26-EEAD-4ED1-90E1-EECEB78BEF49}" destId="{20827580-7720-4542-BCFF-F1BA7595C48B}" srcOrd="0" destOrd="0" presId="urn:microsoft.com/office/officeart/2008/layout/LinedList"/>
    <dgm:cxn modelId="{32180C2D-9D30-46F5-B71D-2DCDB09D588F}" type="presParOf" srcId="{72C69A26-EEAD-4ED1-90E1-EECEB78BEF49}" destId="{B281848C-BEAC-467A-AB47-ADB2CC23A84A}" srcOrd="1" destOrd="0" presId="urn:microsoft.com/office/officeart/2008/layout/LinedList"/>
    <dgm:cxn modelId="{20CFC812-2E65-4531-9CCC-B8D3B2D54D38}" type="presParOf" srcId="{72C69A26-EEAD-4ED1-90E1-EECEB78BEF49}" destId="{2CD02E74-AD31-4AC2-9CF8-E4C145A1A3BF}" srcOrd="2" destOrd="0" presId="urn:microsoft.com/office/officeart/2008/layout/LinedList"/>
    <dgm:cxn modelId="{0FDDE897-4228-41DF-801A-BDEF2DD93F90}" type="presParOf" srcId="{F1D01BE7-4E78-4276-92BC-00213296636B}" destId="{67B080F2-208A-4647-B052-117559825706}" srcOrd="8" destOrd="0" presId="urn:microsoft.com/office/officeart/2008/layout/LinedList"/>
    <dgm:cxn modelId="{7B6EC912-4E0D-4B74-8F19-EDB3EC5AEB58}" type="presParOf" srcId="{F1D01BE7-4E78-4276-92BC-00213296636B}" destId="{7EA4088A-1C3E-46C6-B997-752B145D5801}" srcOrd="9" destOrd="0" presId="urn:microsoft.com/office/officeart/2008/layout/LinedList"/>
    <dgm:cxn modelId="{74D72335-A7E2-4521-ADD7-88FAFFA6DF16}" type="presParOf" srcId="{F1D01BE7-4E78-4276-92BC-00213296636B}" destId="{B89CD151-AA27-4DA6-83C7-8F1D53E9CB4B}" srcOrd="10" destOrd="0" presId="urn:microsoft.com/office/officeart/2008/layout/LinedList"/>
    <dgm:cxn modelId="{EE1F295A-C8C7-49E6-876A-BC15FBC68567}" type="presParOf" srcId="{B89CD151-AA27-4DA6-83C7-8F1D53E9CB4B}" destId="{773D2179-6935-4985-A6FD-B5B459FC8FB2}" srcOrd="0" destOrd="0" presId="urn:microsoft.com/office/officeart/2008/layout/LinedList"/>
    <dgm:cxn modelId="{A1F8447F-5E0A-4AB2-99D9-2471857F7F6E}" type="presParOf" srcId="{B89CD151-AA27-4DA6-83C7-8F1D53E9CB4B}" destId="{327C696A-2823-48A2-B60C-522D8D63F190}" srcOrd="1" destOrd="0" presId="urn:microsoft.com/office/officeart/2008/layout/LinedList"/>
    <dgm:cxn modelId="{B8090F87-4EFC-4D5E-A458-72D1F97F7F1F}" type="presParOf" srcId="{B89CD151-AA27-4DA6-83C7-8F1D53E9CB4B}" destId="{2C391E20-6683-4453-B7F4-90E28573ED80}" srcOrd="2" destOrd="0" presId="urn:microsoft.com/office/officeart/2008/layout/LinedList"/>
    <dgm:cxn modelId="{BDEA12A2-25EF-434E-BB5B-E6E3F51B8CD4}" type="presParOf" srcId="{F1D01BE7-4E78-4276-92BC-00213296636B}" destId="{8E1A64E9-7D92-42C4-9042-D903390F0577}" srcOrd="11" destOrd="0" presId="urn:microsoft.com/office/officeart/2008/layout/LinedList"/>
    <dgm:cxn modelId="{F8D6E1DA-03BC-4109-91D5-5F662195E698}" type="presParOf" srcId="{F1D01BE7-4E78-4276-92BC-00213296636B}" destId="{A7F965EE-82C0-40A1-B83A-3600F9E50E71}" srcOrd="12" destOrd="0" presId="urn:microsoft.com/office/officeart/2008/layout/LinedList"/>
    <dgm:cxn modelId="{E39C9337-28A4-4C7E-BC18-7C520D11A180}" type="presParOf" srcId="{F1D01BE7-4E78-4276-92BC-00213296636B}" destId="{DCC01F6A-A592-4090-8C68-BD2C306A632D}" srcOrd="13" destOrd="0" presId="urn:microsoft.com/office/officeart/2008/layout/LinedList"/>
    <dgm:cxn modelId="{E765D241-2E5A-4DD4-A815-0045B8BDD962}" type="presParOf" srcId="{DCC01F6A-A592-4090-8C68-BD2C306A632D}" destId="{BCA35B65-69F8-4824-A879-35D1816604EC}" srcOrd="0" destOrd="0" presId="urn:microsoft.com/office/officeart/2008/layout/LinedList"/>
    <dgm:cxn modelId="{113207CE-BC8A-4634-9C5C-37A308E0D567}" type="presParOf" srcId="{DCC01F6A-A592-4090-8C68-BD2C306A632D}" destId="{2752036E-05E6-4CD7-9FBD-409D3EACC2A7}" srcOrd="1" destOrd="0" presId="urn:microsoft.com/office/officeart/2008/layout/LinedList"/>
    <dgm:cxn modelId="{F82217AB-3AC3-4DA0-8ABB-C5841EE32814}" type="presParOf" srcId="{DCC01F6A-A592-4090-8C68-BD2C306A632D}" destId="{FDC06334-2041-46C8-8A76-231CCB501392}" srcOrd="2" destOrd="0" presId="urn:microsoft.com/office/officeart/2008/layout/LinedList"/>
    <dgm:cxn modelId="{12074D59-72DA-41A6-A1EB-03DD527FC40E}" type="presParOf" srcId="{F1D01BE7-4E78-4276-92BC-00213296636B}" destId="{375193D5-B5A2-4244-8847-30BF64E409BA}" srcOrd="14" destOrd="0" presId="urn:microsoft.com/office/officeart/2008/layout/LinedList"/>
    <dgm:cxn modelId="{5EE01165-72A6-4F24-A656-B91EEC4C1080}" type="presParOf" srcId="{F1D01BE7-4E78-4276-92BC-00213296636B}" destId="{44B87B32-6180-4A1E-B528-39F6B9560057}" srcOrd="15" destOrd="0" presId="urn:microsoft.com/office/officeart/2008/layout/Lin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70E17-697C-450B-8D84-BB7BEA2145E9}"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335887B-BF66-4822-BDE6-57C547BE9875}">
      <dgm:prSet phldrT="[Text]" custT="1"/>
      <dgm:spPr/>
      <dgm:t>
        <a:bodyPr/>
        <a:lstStyle/>
        <a:p>
          <a:r>
            <a:rPr lang="en-US" sz="1800" dirty="0">
              <a:solidFill>
                <a:srgbClr val="800000"/>
              </a:solidFill>
              <a:latin typeface="Century Gothic" panose="020B0502020202020204" pitchFamily="34" charset="0"/>
            </a:rPr>
            <a:t>Meeting with the Employee</a:t>
          </a:r>
        </a:p>
      </dgm:t>
    </dgm:pt>
    <dgm:pt modelId="{D762868D-FD2D-4F7A-96F7-17AD3BDF2938}" type="parTrans" cxnId="{BD118B89-D24A-4204-B5A3-7DC1D1F39062}">
      <dgm:prSet/>
      <dgm:spPr/>
      <dgm:t>
        <a:bodyPr/>
        <a:lstStyle/>
        <a:p>
          <a:endParaRPr lang="en-US" sz="1800"/>
        </a:p>
      </dgm:t>
    </dgm:pt>
    <dgm:pt modelId="{BE02029A-8484-4A0A-8C32-769BF6E0C0BF}" type="sibTrans" cxnId="{BD118B89-D24A-4204-B5A3-7DC1D1F39062}">
      <dgm:prSet/>
      <dgm:spPr/>
      <dgm:t>
        <a:bodyPr/>
        <a:lstStyle/>
        <a:p>
          <a:endParaRPr lang="en-US" sz="1800"/>
        </a:p>
      </dgm:t>
    </dgm:pt>
    <dgm:pt modelId="{673F351A-F6A7-474E-B1E3-683E13FB7BE6}">
      <dgm:prSet phldrT="[Text]" custT="1"/>
      <dgm:spPr/>
      <dgm:t>
        <a:bodyPr/>
        <a:lstStyle/>
        <a:p>
          <a:r>
            <a:rPr lang="en-US" sz="1800" dirty="0" smtClean="0">
              <a:latin typeface="Century Gothic" panose="020B0502020202020204" pitchFamily="34" charset="0"/>
            </a:rPr>
            <a:t>Coach the employee on how to improve performance</a:t>
          </a:r>
          <a:endParaRPr lang="en-US" sz="1800" dirty="0">
            <a:latin typeface="Century Gothic" panose="020B0502020202020204" pitchFamily="34" charset="0"/>
          </a:endParaRPr>
        </a:p>
      </dgm:t>
    </dgm:pt>
    <dgm:pt modelId="{82C6404D-A4B3-4CAE-B940-61441D17F8AE}" type="parTrans" cxnId="{7C52DE8E-405D-4585-82DD-CC7061D8BA23}">
      <dgm:prSet/>
      <dgm:spPr/>
      <dgm:t>
        <a:bodyPr/>
        <a:lstStyle/>
        <a:p>
          <a:endParaRPr lang="en-US" sz="1800"/>
        </a:p>
      </dgm:t>
    </dgm:pt>
    <dgm:pt modelId="{CB7D31C5-F6BB-4295-A752-2D8A93DC5D06}" type="sibTrans" cxnId="{7C52DE8E-405D-4585-82DD-CC7061D8BA23}">
      <dgm:prSet/>
      <dgm:spPr/>
      <dgm:t>
        <a:bodyPr/>
        <a:lstStyle/>
        <a:p>
          <a:endParaRPr lang="en-US" sz="1800"/>
        </a:p>
      </dgm:t>
    </dgm:pt>
    <dgm:pt modelId="{D4E707CE-5602-47FA-844F-65D5766B253F}">
      <dgm:prSet phldrT="[Text]" custT="1"/>
      <dgm:spPr/>
      <dgm:t>
        <a:bodyPr/>
        <a:lstStyle/>
        <a:p>
          <a:r>
            <a:rPr lang="en-US" sz="1800" dirty="0" smtClean="0">
              <a:latin typeface="Century Gothic" panose="020B0502020202020204" pitchFamily="34" charset="0"/>
            </a:rPr>
            <a:t>Allow the employee the opportunity to ask questions</a:t>
          </a:r>
          <a:endParaRPr lang="en-US" sz="1800" dirty="0">
            <a:latin typeface="Century Gothic" panose="020B0502020202020204" pitchFamily="34" charset="0"/>
          </a:endParaRPr>
        </a:p>
      </dgm:t>
    </dgm:pt>
    <dgm:pt modelId="{0285B878-8BA5-46FC-A814-929B2921DA3E}" type="parTrans" cxnId="{9207E1BD-54E1-4483-8B8E-157988657882}">
      <dgm:prSet/>
      <dgm:spPr/>
      <dgm:t>
        <a:bodyPr/>
        <a:lstStyle/>
        <a:p>
          <a:endParaRPr lang="en-US" sz="1800"/>
        </a:p>
      </dgm:t>
    </dgm:pt>
    <dgm:pt modelId="{CEB8A754-8224-40CE-B77E-00D00A5DF54A}" type="sibTrans" cxnId="{9207E1BD-54E1-4483-8B8E-157988657882}">
      <dgm:prSet/>
      <dgm:spPr/>
      <dgm:t>
        <a:bodyPr/>
        <a:lstStyle/>
        <a:p>
          <a:endParaRPr lang="en-US" sz="1800"/>
        </a:p>
      </dgm:t>
    </dgm:pt>
    <dgm:pt modelId="{EF3658DB-8AC5-4FCD-A5E1-BC768AA7C926}">
      <dgm:prSet phldrT="[Text]" custT="1"/>
      <dgm:spPr/>
      <dgm:t>
        <a:bodyPr/>
        <a:lstStyle/>
        <a:p>
          <a:r>
            <a:rPr lang="en-US" sz="1800" dirty="0" smtClean="0">
              <a:latin typeface="Century Gothic" panose="020B0502020202020204" pitchFamily="34" charset="0"/>
            </a:rPr>
            <a:t>Make your expectations of future performance clear</a:t>
          </a:r>
          <a:endParaRPr lang="en-US" sz="1800" dirty="0">
            <a:latin typeface="Century Gothic" panose="020B0502020202020204" pitchFamily="34" charset="0"/>
          </a:endParaRPr>
        </a:p>
      </dgm:t>
    </dgm:pt>
    <dgm:pt modelId="{F2E864E9-85F0-4C38-AC6D-4306D9DE1065}" type="parTrans" cxnId="{B0F5F52D-C018-4FA7-9129-80A88F910ED7}">
      <dgm:prSet/>
      <dgm:spPr/>
      <dgm:t>
        <a:bodyPr/>
        <a:lstStyle/>
        <a:p>
          <a:endParaRPr lang="en-US" sz="1800"/>
        </a:p>
      </dgm:t>
    </dgm:pt>
    <dgm:pt modelId="{78AFFDE3-52A8-4AEB-9235-4B3029C7C2D2}" type="sibTrans" cxnId="{B0F5F52D-C018-4FA7-9129-80A88F910ED7}">
      <dgm:prSet/>
      <dgm:spPr/>
      <dgm:t>
        <a:bodyPr/>
        <a:lstStyle/>
        <a:p>
          <a:endParaRPr lang="en-US" sz="1800"/>
        </a:p>
      </dgm:t>
    </dgm:pt>
    <dgm:pt modelId="{1F19FC74-B9BB-4165-B759-5E9E8F67D060}">
      <dgm:prSet phldrT="[Text]" custT="1"/>
      <dgm:spPr/>
      <dgm:t>
        <a:bodyPr/>
        <a:lstStyle/>
        <a:p>
          <a:r>
            <a:rPr lang="en-US" sz="1800" dirty="0" smtClean="0">
              <a:latin typeface="Century Gothic" panose="020B0502020202020204" pitchFamily="34" charset="0"/>
            </a:rPr>
            <a:t>Remind the employee about the employee acknowledgment</a:t>
          </a:r>
          <a:endParaRPr lang="en-US" sz="1800" dirty="0">
            <a:latin typeface="Century Gothic" panose="020B0502020202020204" pitchFamily="34" charset="0"/>
          </a:endParaRPr>
        </a:p>
      </dgm:t>
    </dgm:pt>
    <dgm:pt modelId="{079583A0-6505-4174-8DC7-9FD525F967E1}" type="parTrans" cxnId="{95679891-A3E8-487B-A706-2B6858BB0263}">
      <dgm:prSet/>
      <dgm:spPr/>
      <dgm:t>
        <a:bodyPr/>
        <a:lstStyle/>
        <a:p>
          <a:endParaRPr lang="en-US" sz="1800"/>
        </a:p>
      </dgm:t>
    </dgm:pt>
    <dgm:pt modelId="{69E78537-1455-4AF8-BB5D-A134FB2DF93B}" type="sibTrans" cxnId="{95679891-A3E8-487B-A706-2B6858BB0263}">
      <dgm:prSet/>
      <dgm:spPr/>
      <dgm:t>
        <a:bodyPr/>
        <a:lstStyle/>
        <a:p>
          <a:endParaRPr lang="en-US" sz="1800"/>
        </a:p>
      </dgm:t>
    </dgm:pt>
    <dgm:pt modelId="{BD59903E-D7A7-44E7-9B59-B8B36D602F73}">
      <dgm:prSet phldrT="[Text]" custT="1"/>
      <dgm:spPr/>
      <dgm:t>
        <a:bodyPr/>
        <a:lstStyle/>
        <a:p>
          <a:r>
            <a:rPr lang="en-US" sz="1800" dirty="0" smtClean="0">
              <a:latin typeface="Century Gothic" panose="020B0502020202020204" pitchFamily="34" charset="0"/>
            </a:rPr>
            <a:t>Be specific about the employee’s strong and weak points</a:t>
          </a:r>
          <a:endParaRPr lang="en-US" sz="1800" dirty="0">
            <a:latin typeface="Century Gothic" panose="020B0502020202020204" pitchFamily="34" charset="0"/>
          </a:endParaRPr>
        </a:p>
      </dgm:t>
    </dgm:pt>
    <dgm:pt modelId="{9A2DA989-5551-49ED-A934-1221F565519E}" type="sibTrans" cxnId="{EA8405AF-6B70-4CBD-B5D2-305DE379A2B3}">
      <dgm:prSet/>
      <dgm:spPr/>
      <dgm:t>
        <a:bodyPr/>
        <a:lstStyle/>
        <a:p>
          <a:endParaRPr lang="en-US" sz="1800"/>
        </a:p>
      </dgm:t>
    </dgm:pt>
    <dgm:pt modelId="{22DC0645-B4C6-4C20-9F66-EB43C9424ECF}" type="parTrans" cxnId="{EA8405AF-6B70-4CBD-B5D2-305DE379A2B3}">
      <dgm:prSet/>
      <dgm:spPr/>
      <dgm:t>
        <a:bodyPr/>
        <a:lstStyle/>
        <a:p>
          <a:endParaRPr lang="en-US" sz="1800"/>
        </a:p>
      </dgm:t>
    </dgm:pt>
    <dgm:pt modelId="{B71F97B7-4C3C-47EB-B9BA-3F74E4BF3D53}" type="pres">
      <dgm:prSet presAssocID="{1CA70E17-697C-450B-8D84-BB7BEA2145E9}" presName="vert0" presStyleCnt="0">
        <dgm:presLayoutVars>
          <dgm:dir/>
          <dgm:animOne val="branch"/>
          <dgm:animLvl val="lvl"/>
        </dgm:presLayoutVars>
      </dgm:prSet>
      <dgm:spPr/>
      <dgm:t>
        <a:bodyPr/>
        <a:lstStyle/>
        <a:p>
          <a:endParaRPr lang="en-US"/>
        </a:p>
      </dgm:t>
    </dgm:pt>
    <dgm:pt modelId="{5ECCD49A-3506-4418-BB53-E02E9A5177EB}" type="pres">
      <dgm:prSet presAssocID="{3335887B-BF66-4822-BDE6-57C547BE9875}" presName="thickLine" presStyleLbl="alignNode1" presStyleIdx="0" presStyleCnt="1"/>
      <dgm:spPr>
        <a:ln>
          <a:solidFill>
            <a:srgbClr val="800000"/>
          </a:solidFill>
        </a:ln>
      </dgm:spPr>
    </dgm:pt>
    <dgm:pt modelId="{ABFC1ADD-0F21-4C79-A8F3-32319D8CDD35}" type="pres">
      <dgm:prSet presAssocID="{3335887B-BF66-4822-BDE6-57C547BE9875}" presName="horz1" presStyleCnt="0"/>
      <dgm:spPr/>
    </dgm:pt>
    <dgm:pt modelId="{22076B78-AE4F-4A7F-BDE9-5A1E9761D439}" type="pres">
      <dgm:prSet presAssocID="{3335887B-BF66-4822-BDE6-57C547BE9875}" presName="tx1" presStyleLbl="revTx" presStyleIdx="0" presStyleCnt="6" custFlipHor="0" custScaleX="167318"/>
      <dgm:spPr/>
      <dgm:t>
        <a:bodyPr/>
        <a:lstStyle/>
        <a:p>
          <a:endParaRPr lang="en-US"/>
        </a:p>
      </dgm:t>
    </dgm:pt>
    <dgm:pt modelId="{F1D01BE7-4E78-4276-92BC-00213296636B}" type="pres">
      <dgm:prSet presAssocID="{3335887B-BF66-4822-BDE6-57C547BE9875}" presName="vert1" presStyleCnt="0"/>
      <dgm:spPr/>
    </dgm:pt>
    <dgm:pt modelId="{D5734540-7CFF-42E8-8E9C-EAE5CB05D9F1}" type="pres">
      <dgm:prSet presAssocID="{BD59903E-D7A7-44E7-9B59-B8B36D602F73}" presName="vertSpace2a" presStyleCnt="0"/>
      <dgm:spPr/>
    </dgm:pt>
    <dgm:pt modelId="{23762E2D-F254-4EEA-85E6-347337F9595B}" type="pres">
      <dgm:prSet presAssocID="{BD59903E-D7A7-44E7-9B59-B8B36D602F73}" presName="horz2" presStyleCnt="0"/>
      <dgm:spPr/>
    </dgm:pt>
    <dgm:pt modelId="{B66474E5-0941-4A15-9378-63CFFBFBC185}" type="pres">
      <dgm:prSet presAssocID="{BD59903E-D7A7-44E7-9B59-B8B36D602F73}" presName="horzSpace2" presStyleCnt="0"/>
      <dgm:spPr/>
    </dgm:pt>
    <dgm:pt modelId="{4E93475B-39EE-4724-91EF-B9B2D028586B}" type="pres">
      <dgm:prSet presAssocID="{BD59903E-D7A7-44E7-9B59-B8B36D602F73}" presName="tx2" presStyleLbl="revTx" presStyleIdx="1" presStyleCnt="6" custScaleX="129616"/>
      <dgm:spPr/>
      <dgm:t>
        <a:bodyPr/>
        <a:lstStyle/>
        <a:p>
          <a:endParaRPr lang="en-US"/>
        </a:p>
      </dgm:t>
    </dgm:pt>
    <dgm:pt modelId="{11BD4C6B-FDB0-401E-964A-D1C61A32B47A}" type="pres">
      <dgm:prSet presAssocID="{BD59903E-D7A7-44E7-9B59-B8B36D602F73}" presName="vert2" presStyleCnt="0"/>
      <dgm:spPr/>
    </dgm:pt>
    <dgm:pt modelId="{6434C2D7-8989-4D5E-8C05-484A0F86E5EC}" type="pres">
      <dgm:prSet presAssocID="{BD59903E-D7A7-44E7-9B59-B8B36D602F73}" presName="thinLine2b" presStyleLbl="callout" presStyleIdx="0" presStyleCnt="5"/>
      <dgm:spPr>
        <a:ln>
          <a:solidFill>
            <a:srgbClr val="800000"/>
          </a:solidFill>
        </a:ln>
      </dgm:spPr>
    </dgm:pt>
    <dgm:pt modelId="{004E1DB7-93D9-44B4-9DD9-93D9E3757BC3}" type="pres">
      <dgm:prSet presAssocID="{BD59903E-D7A7-44E7-9B59-B8B36D602F73}" presName="vertSpace2b" presStyleCnt="0"/>
      <dgm:spPr/>
    </dgm:pt>
    <dgm:pt modelId="{E3C222B5-15C3-47EF-8B72-9D4CDE094E0A}" type="pres">
      <dgm:prSet presAssocID="{673F351A-F6A7-474E-B1E3-683E13FB7BE6}" presName="horz2" presStyleCnt="0"/>
      <dgm:spPr/>
    </dgm:pt>
    <dgm:pt modelId="{EC48BEDF-8EF7-412B-8053-AF3DF72DFE72}" type="pres">
      <dgm:prSet presAssocID="{673F351A-F6A7-474E-B1E3-683E13FB7BE6}" presName="horzSpace2" presStyleCnt="0"/>
      <dgm:spPr/>
    </dgm:pt>
    <dgm:pt modelId="{25DEDDAD-B0C2-431C-A23D-BDE9A2D70937}" type="pres">
      <dgm:prSet presAssocID="{673F351A-F6A7-474E-B1E3-683E13FB7BE6}" presName="tx2" presStyleLbl="revTx" presStyleIdx="2" presStyleCnt="6"/>
      <dgm:spPr/>
      <dgm:t>
        <a:bodyPr/>
        <a:lstStyle/>
        <a:p>
          <a:endParaRPr lang="en-US"/>
        </a:p>
      </dgm:t>
    </dgm:pt>
    <dgm:pt modelId="{E216FBFD-3A0A-4196-8DB4-F07F691A6C05}" type="pres">
      <dgm:prSet presAssocID="{673F351A-F6A7-474E-B1E3-683E13FB7BE6}" presName="vert2" presStyleCnt="0"/>
      <dgm:spPr/>
    </dgm:pt>
    <dgm:pt modelId="{679CF4EC-4664-4E3E-910E-E3E7089CDD31}" type="pres">
      <dgm:prSet presAssocID="{673F351A-F6A7-474E-B1E3-683E13FB7BE6}" presName="thinLine2b" presStyleLbl="callout" presStyleIdx="1" presStyleCnt="5"/>
      <dgm:spPr/>
    </dgm:pt>
    <dgm:pt modelId="{49E7714F-A8E6-4878-9447-1CDD79658188}" type="pres">
      <dgm:prSet presAssocID="{673F351A-F6A7-474E-B1E3-683E13FB7BE6}" presName="vertSpace2b" presStyleCnt="0"/>
      <dgm:spPr/>
    </dgm:pt>
    <dgm:pt modelId="{AE3E5BB7-8615-40C3-AF49-E2A18097584E}" type="pres">
      <dgm:prSet presAssocID="{D4E707CE-5602-47FA-844F-65D5766B253F}" presName="horz2" presStyleCnt="0"/>
      <dgm:spPr/>
    </dgm:pt>
    <dgm:pt modelId="{FCA5B391-CD22-40D5-9C7C-E1128EEE8F01}" type="pres">
      <dgm:prSet presAssocID="{D4E707CE-5602-47FA-844F-65D5766B253F}" presName="horzSpace2" presStyleCnt="0"/>
      <dgm:spPr/>
    </dgm:pt>
    <dgm:pt modelId="{EAB81D3E-D154-45D2-B09B-CCB7DEA95A11}" type="pres">
      <dgm:prSet presAssocID="{D4E707CE-5602-47FA-844F-65D5766B253F}" presName="tx2" presStyleLbl="revTx" presStyleIdx="3" presStyleCnt="6"/>
      <dgm:spPr/>
      <dgm:t>
        <a:bodyPr/>
        <a:lstStyle/>
        <a:p>
          <a:endParaRPr lang="en-US"/>
        </a:p>
      </dgm:t>
    </dgm:pt>
    <dgm:pt modelId="{506C82BF-E600-489D-9DD3-CCDAE65D9D29}" type="pres">
      <dgm:prSet presAssocID="{D4E707CE-5602-47FA-844F-65D5766B253F}" presName="vert2" presStyleCnt="0"/>
      <dgm:spPr/>
    </dgm:pt>
    <dgm:pt modelId="{5C9F6F89-B10F-40B9-A044-84263D53D39C}" type="pres">
      <dgm:prSet presAssocID="{D4E707CE-5602-47FA-844F-65D5766B253F}" presName="thinLine2b" presStyleLbl="callout" presStyleIdx="2" presStyleCnt="5"/>
      <dgm:spPr/>
    </dgm:pt>
    <dgm:pt modelId="{9686D6BC-72A2-4ABA-AB2D-CDEF2224BA01}" type="pres">
      <dgm:prSet presAssocID="{D4E707CE-5602-47FA-844F-65D5766B253F}" presName="vertSpace2b" presStyleCnt="0"/>
      <dgm:spPr/>
    </dgm:pt>
    <dgm:pt modelId="{B64D702D-1504-48FB-89C3-987F910D5DAF}" type="pres">
      <dgm:prSet presAssocID="{EF3658DB-8AC5-4FCD-A5E1-BC768AA7C926}" presName="horz2" presStyleCnt="0"/>
      <dgm:spPr/>
    </dgm:pt>
    <dgm:pt modelId="{F40518C6-D97E-4D91-987B-40414A524F07}" type="pres">
      <dgm:prSet presAssocID="{EF3658DB-8AC5-4FCD-A5E1-BC768AA7C926}" presName="horzSpace2" presStyleCnt="0"/>
      <dgm:spPr/>
    </dgm:pt>
    <dgm:pt modelId="{E2E3CFF8-5DB0-4CF5-90A9-318B58D7BFDD}" type="pres">
      <dgm:prSet presAssocID="{EF3658DB-8AC5-4FCD-A5E1-BC768AA7C926}" presName="tx2" presStyleLbl="revTx" presStyleIdx="4" presStyleCnt="6"/>
      <dgm:spPr/>
      <dgm:t>
        <a:bodyPr/>
        <a:lstStyle/>
        <a:p>
          <a:endParaRPr lang="en-US"/>
        </a:p>
      </dgm:t>
    </dgm:pt>
    <dgm:pt modelId="{AEAA8364-783C-42ED-8AB6-7CD8FF6566BB}" type="pres">
      <dgm:prSet presAssocID="{EF3658DB-8AC5-4FCD-A5E1-BC768AA7C926}" presName="vert2" presStyleCnt="0"/>
      <dgm:spPr/>
    </dgm:pt>
    <dgm:pt modelId="{260877ED-1A28-488A-A91B-AECEB700A4CB}" type="pres">
      <dgm:prSet presAssocID="{EF3658DB-8AC5-4FCD-A5E1-BC768AA7C926}" presName="thinLine2b" presStyleLbl="callout" presStyleIdx="3" presStyleCnt="5"/>
      <dgm:spPr/>
    </dgm:pt>
    <dgm:pt modelId="{8DC45542-7099-41C3-989B-6AA23DFD45D3}" type="pres">
      <dgm:prSet presAssocID="{EF3658DB-8AC5-4FCD-A5E1-BC768AA7C926}" presName="vertSpace2b" presStyleCnt="0"/>
      <dgm:spPr/>
    </dgm:pt>
    <dgm:pt modelId="{71A5DFDD-D742-49F5-A5FE-50A536866AB8}" type="pres">
      <dgm:prSet presAssocID="{1F19FC74-B9BB-4165-B759-5E9E8F67D060}" presName="horz2" presStyleCnt="0"/>
      <dgm:spPr/>
    </dgm:pt>
    <dgm:pt modelId="{D1A5B775-344F-461E-AE3C-0B4FE5D4A0DE}" type="pres">
      <dgm:prSet presAssocID="{1F19FC74-B9BB-4165-B759-5E9E8F67D060}" presName="horzSpace2" presStyleCnt="0"/>
      <dgm:spPr/>
    </dgm:pt>
    <dgm:pt modelId="{60F68137-0AFA-4292-B48B-46EECA2725A6}" type="pres">
      <dgm:prSet presAssocID="{1F19FC74-B9BB-4165-B759-5E9E8F67D060}" presName="tx2" presStyleLbl="revTx" presStyleIdx="5" presStyleCnt="6"/>
      <dgm:spPr/>
      <dgm:t>
        <a:bodyPr/>
        <a:lstStyle/>
        <a:p>
          <a:endParaRPr lang="en-US"/>
        </a:p>
      </dgm:t>
    </dgm:pt>
    <dgm:pt modelId="{5BAA53CD-0AE8-4461-8F61-059B64DF3D4E}" type="pres">
      <dgm:prSet presAssocID="{1F19FC74-B9BB-4165-B759-5E9E8F67D060}" presName="vert2" presStyleCnt="0"/>
      <dgm:spPr/>
    </dgm:pt>
    <dgm:pt modelId="{6917A085-DF4B-45DB-BC65-CF1786056434}" type="pres">
      <dgm:prSet presAssocID="{1F19FC74-B9BB-4165-B759-5E9E8F67D060}" presName="thinLine2b" presStyleLbl="callout" presStyleIdx="4" presStyleCnt="5"/>
      <dgm:spPr/>
    </dgm:pt>
    <dgm:pt modelId="{D7A9B451-690C-4BC7-AA68-F72DF55BEC4E}" type="pres">
      <dgm:prSet presAssocID="{1F19FC74-B9BB-4165-B759-5E9E8F67D060}" presName="vertSpace2b" presStyleCnt="0"/>
      <dgm:spPr/>
    </dgm:pt>
  </dgm:ptLst>
  <dgm:cxnLst>
    <dgm:cxn modelId="{4AF54C9F-7438-487B-A954-59C33C90A3A7}" type="presOf" srcId="{D4E707CE-5602-47FA-844F-65D5766B253F}" destId="{EAB81D3E-D154-45D2-B09B-CCB7DEA95A11}" srcOrd="0" destOrd="0" presId="urn:microsoft.com/office/officeart/2008/layout/LinedList"/>
    <dgm:cxn modelId="{B0F5F52D-C018-4FA7-9129-80A88F910ED7}" srcId="{3335887B-BF66-4822-BDE6-57C547BE9875}" destId="{EF3658DB-8AC5-4FCD-A5E1-BC768AA7C926}" srcOrd="3" destOrd="0" parTransId="{F2E864E9-85F0-4C38-AC6D-4306D9DE1065}" sibTransId="{78AFFDE3-52A8-4AEB-9235-4B3029C7C2D2}"/>
    <dgm:cxn modelId="{95679891-A3E8-487B-A706-2B6858BB0263}" srcId="{3335887B-BF66-4822-BDE6-57C547BE9875}" destId="{1F19FC74-B9BB-4165-B759-5E9E8F67D060}" srcOrd="4" destOrd="0" parTransId="{079583A0-6505-4174-8DC7-9FD525F967E1}" sibTransId="{69E78537-1455-4AF8-BB5D-A134FB2DF93B}"/>
    <dgm:cxn modelId="{7C52DE8E-405D-4585-82DD-CC7061D8BA23}" srcId="{3335887B-BF66-4822-BDE6-57C547BE9875}" destId="{673F351A-F6A7-474E-B1E3-683E13FB7BE6}" srcOrd="1" destOrd="0" parTransId="{82C6404D-A4B3-4CAE-B940-61441D17F8AE}" sibTransId="{CB7D31C5-F6BB-4295-A752-2D8A93DC5D06}"/>
    <dgm:cxn modelId="{BD118B89-D24A-4204-B5A3-7DC1D1F39062}" srcId="{1CA70E17-697C-450B-8D84-BB7BEA2145E9}" destId="{3335887B-BF66-4822-BDE6-57C547BE9875}" srcOrd="0" destOrd="0" parTransId="{D762868D-FD2D-4F7A-96F7-17AD3BDF2938}" sibTransId="{BE02029A-8484-4A0A-8C32-769BF6E0C0BF}"/>
    <dgm:cxn modelId="{EA8405AF-6B70-4CBD-B5D2-305DE379A2B3}" srcId="{3335887B-BF66-4822-BDE6-57C547BE9875}" destId="{BD59903E-D7A7-44E7-9B59-B8B36D602F73}" srcOrd="0" destOrd="0" parTransId="{22DC0645-B4C6-4C20-9F66-EB43C9424ECF}" sibTransId="{9A2DA989-5551-49ED-A934-1221F565519E}"/>
    <dgm:cxn modelId="{AC3D89A1-C3CD-47E6-9207-1423B7F2D03C}" type="presOf" srcId="{3335887B-BF66-4822-BDE6-57C547BE9875}" destId="{22076B78-AE4F-4A7F-BDE9-5A1E9761D439}" srcOrd="0" destOrd="0" presId="urn:microsoft.com/office/officeart/2008/layout/LinedList"/>
    <dgm:cxn modelId="{2AC5AE18-82CE-4242-B049-8695C59DC886}" type="presOf" srcId="{1CA70E17-697C-450B-8D84-BB7BEA2145E9}" destId="{B71F97B7-4C3C-47EB-B9BA-3F74E4BF3D53}" srcOrd="0" destOrd="0" presId="urn:microsoft.com/office/officeart/2008/layout/LinedList"/>
    <dgm:cxn modelId="{91C2C717-EDD1-41FE-8713-D33DC0C5FE31}" type="presOf" srcId="{EF3658DB-8AC5-4FCD-A5E1-BC768AA7C926}" destId="{E2E3CFF8-5DB0-4CF5-90A9-318B58D7BFDD}" srcOrd="0" destOrd="0" presId="urn:microsoft.com/office/officeart/2008/layout/LinedList"/>
    <dgm:cxn modelId="{9207E1BD-54E1-4483-8B8E-157988657882}" srcId="{3335887B-BF66-4822-BDE6-57C547BE9875}" destId="{D4E707CE-5602-47FA-844F-65D5766B253F}" srcOrd="2" destOrd="0" parTransId="{0285B878-8BA5-46FC-A814-929B2921DA3E}" sibTransId="{CEB8A754-8224-40CE-B77E-00D00A5DF54A}"/>
    <dgm:cxn modelId="{C96111E2-41CB-494D-99D2-DCF7C450412F}" type="presOf" srcId="{BD59903E-D7A7-44E7-9B59-B8B36D602F73}" destId="{4E93475B-39EE-4724-91EF-B9B2D028586B}" srcOrd="0" destOrd="0" presId="urn:microsoft.com/office/officeart/2008/layout/LinedList"/>
    <dgm:cxn modelId="{FDDB2E4D-7E02-4262-94C7-DA1F47B7D18B}" type="presOf" srcId="{1F19FC74-B9BB-4165-B759-5E9E8F67D060}" destId="{60F68137-0AFA-4292-B48B-46EECA2725A6}" srcOrd="0" destOrd="0" presId="urn:microsoft.com/office/officeart/2008/layout/LinedList"/>
    <dgm:cxn modelId="{EDC4C4A8-1B0F-47BF-B59F-9063CE3974E7}" type="presOf" srcId="{673F351A-F6A7-474E-B1E3-683E13FB7BE6}" destId="{25DEDDAD-B0C2-431C-A23D-BDE9A2D70937}" srcOrd="0" destOrd="0" presId="urn:microsoft.com/office/officeart/2008/layout/LinedList"/>
    <dgm:cxn modelId="{DECA7499-D6F2-402E-B0FA-2EF4C37CB3CF}" type="presParOf" srcId="{B71F97B7-4C3C-47EB-B9BA-3F74E4BF3D53}" destId="{5ECCD49A-3506-4418-BB53-E02E9A5177EB}" srcOrd="0" destOrd="0" presId="urn:microsoft.com/office/officeart/2008/layout/LinedList"/>
    <dgm:cxn modelId="{342ADA5B-BA94-4D6F-851F-9EFADB548627}" type="presParOf" srcId="{B71F97B7-4C3C-47EB-B9BA-3F74E4BF3D53}" destId="{ABFC1ADD-0F21-4C79-A8F3-32319D8CDD35}" srcOrd="1" destOrd="0" presId="urn:microsoft.com/office/officeart/2008/layout/LinedList"/>
    <dgm:cxn modelId="{D5B71538-EF0B-4D90-93E8-7682095425FD}" type="presParOf" srcId="{ABFC1ADD-0F21-4C79-A8F3-32319D8CDD35}" destId="{22076B78-AE4F-4A7F-BDE9-5A1E9761D439}" srcOrd="0" destOrd="0" presId="urn:microsoft.com/office/officeart/2008/layout/LinedList"/>
    <dgm:cxn modelId="{0B9D8318-979E-4F61-8FF7-FC83E516502B}" type="presParOf" srcId="{ABFC1ADD-0F21-4C79-A8F3-32319D8CDD35}" destId="{F1D01BE7-4E78-4276-92BC-00213296636B}" srcOrd="1" destOrd="0" presId="urn:microsoft.com/office/officeart/2008/layout/LinedList"/>
    <dgm:cxn modelId="{23D6F3F8-903B-424E-B4A7-9A6FEA3A76A2}" type="presParOf" srcId="{F1D01BE7-4E78-4276-92BC-00213296636B}" destId="{D5734540-7CFF-42E8-8E9C-EAE5CB05D9F1}" srcOrd="0" destOrd="0" presId="urn:microsoft.com/office/officeart/2008/layout/LinedList"/>
    <dgm:cxn modelId="{8FA0AF09-E27D-4BC5-A3C3-8C4D1543095E}" type="presParOf" srcId="{F1D01BE7-4E78-4276-92BC-00213296636B}" destId="{23762E2D-F254-4EEA-85E6-347337F9595B}" srcOrd="1" destOrd="0" presId="urn:microsoft.com/office/officeart/2008/layout/LinedList"/>
    <dgm:cxn modelId="{D254F4DF-522C-48C0-9804-BF6F75B82F82}" type="presParOf" srcId="{23762E2D-F254-4EEA-85E6-347337F9595B}" destId="{B66474E5-0941-4A15-9378-63CFFBFBC185}" srcOrd="0" destOrd="0" presId="urn:microsoft.com/office/officeart/2008/layout/LinedList"/>
    <dgm:cxn modelId="{57D2157E-1302-48AE-B4BD-6F9CD77F1C83}" type="presParOf" srcId="{23762E2D-F254-4EEA-85E6-347337F9595B}" destId="{4E93475B-39EE-4724-91EF-B9B2D028586B}" srcOrd="1" destOrd="0" presId="urn:microsoft.com/office/officeart/2008/layout/LinedList"/>
    <dgm:cxn modelId="{18F0A253-3C7A-4EAC-8C2C-273F0F5182AF}" type="presParOf" srcId="{23762E2D-F254-4EEA-85E6-347337F9595B}" destId="{11BD4C6B-FDB0-401E-964A-D1C61A32B47A}" srcOrd="2" destOrd="0" presId="urn:microsoft.com/office/officeart/2008/layout/LinedList"/>
    <dgm:cxn modelId="{60923C13-2765-4815-BBCE-6BB72B8EB2D7}" type="presParOf" srcId="{F1D01BE7-4E78-4276-92BC-00213296636B}" destId="{6434C2D7-8989-4D5E-8C05-484A0F86E5EC}" srcOrd="2" destOrd="0" presId="urn:microsoft.com/office/officeart/2008/layout/LinedList"/>
    <dgm:cxn modelId="{ADAA66F1-CFBA-4730-811E-55C67559E1BE}" type="presParOf" srcId="{F1D01BE7-4E78-4276-92BC-00213296636B}" destId="{004E1DB7-93D9-44B4-9DD9-93D9E3757BC3}" srcOrd="3" destOrd="0" presId="urn:microsoft.com/office/officeart/2008/layout/LinedList"/>
    <dgm:cxn modelId="{1918BE86-4573-4EEF-A3D1-EFD96788EAC8}" type="presParOf" srcId="{F1D01BE7-4E78-4276-92BC-00213296636B}" destId="{E3C222B5-15C3-47EF-8B72-9D4CDE094E0A}" srcOrd="4" destOrd="0" presId="urn:microsoft.com/office/officeart/2008/layout/LinedList"/>
    <dgm:cxn modelId="{8ED51E4D-F4FA-4AF2-9C6D-696F7EA1125C}" type="presParOf" srcId="{E3C222B5-15C3-47EF-8B72-9D4CDE094E0A}" destId="{EC48BEDF-8EF7-412B-8053-AF3DF72DFE72}" srcOrd="0" destOrd="0" presId="urn:microsoft.com/office/officeart/2008/layout/LinedList"/>
    <dgm:cxn modelId="{76C395A2-7569-4EA6-881A-A61E3D7E01DC}" type="presParOf" srcId="{E3C222B5-15C3-47EF-8B72-9D4CDE094E0A}" destId="{25DEDDAD-B0C2-431C-A23D-BDE9A2D70937}" srcOrd="1" destOrd="0" presId="urn:microsoft.com/office/officeart/2008/layout/LinedList"/>
    <dgm:cxn modelId="{EEDB0677-5F14-46C0-80F2-01941F5998F5}" type="presParOf" srcId="{E3C222B5-15C3-47EF-8B72-9D4CDE094E0A}" destId="{E216FBFD-3A0A-4196-8DB4-F07F691A6C05}" srcOrd="2" destOrd="0" presId="urn:microsoft.com/office/officeart/2008/layout/LinedList"/>
    <dgm:cxn modelId="{A6CA34B3-969C-4E8C-9CF5-DB4A5FEBFDBF}" type="presParOf" srcId="{F1D01BE7-4E78-4276-92BC-00213296636B}" destId="{679CF4EC-4664-4E3E-910E-E3E7089CDD31}" srcOrd="5" destOrd="0" presId="urn:microsoft.com/office/officeart/2008/layout/LinedList"/>
    <dgm:cxn modelId="{BAA28C7E-E157-49A4-885B-05955EA91A1F}" type="presParOf" srcId="{F1D01BE7-4E78-4276-92BC-00213296636B}" destId="{49E7714F-A8E6-4878-9447-1CDD79658188}" srcOrd="6" destOrd="0" presId="urn:microsoft.com/office/officeart/2008/layout/LinedList"/>
    <dgm:cxn modelId="{F1B6D92A-BC39-4DD4-B3BD-5A51833290C9}" type="presParOf" srcId="{F1D01BE7-4E78-4276-92BC-00213296636B}" destId="{AE3E5BB7-8615-40C3-AF49-E2A18097584E}" srcOrd="7" destOrd="0" presId="urn:microsoft.com/office/officeart/2008/layout/LinedList"/>
    <dgm:cxn modelId="{7A71085F-A66C-4C27-8786-03C872AE0B9C}" type="presParOf" srcId="{AE3E5BB7-8615-40C3-AF49-E2A18097584E}" destId="{FCA5B391-CD22-40D5-9C7C-E1128EEE8F01}" srcOrd="0" destOrd="0" presId="urn:microsoft.com/office/officeart/2008/layout/LinedList"/>
    <dgm:cxn modelId="{A9116F3A-FFB8-4AE4-BF31-734E45DC0A27}" type="presParOf" srcId="{AE3E5BB7-8615-40C3-AF49-E2A18097584E}" destId="{EAB81D3E-D154-45D2-B09B-CCB7DEA95A11}" srcOrd="1" destOrd="0" presId="urn:microsoft.com/office/officeart/2008/layout/LinedList"/>
    <dgm:cxn modelId="{D417C1E3-5ED6-490E-9256-C19AEFB2401D}" type="presParOf" srcId="{AE3E5BB7-8615-40C3-AF49-E2A18097584E}" destId="{506C82BF-E600-489D-9DD3-CCDAE65D9D29}" srcOrd="2" destOrd="0" presId="urn:microsoft.com/office/officeart/2008/layout/LinedList"/>
    <dgm:cxn modelId="{2173DCD3-69BE-4959-93DF-CA35F3C2D6D3}" type="presParOf" srcId="{F1D01BE7-4E78-4276-92BC-00213296636B}" destId="{5C9F6F89-B10F-40B9-A044-84263D53D39C}" srcOrd="8" destOrd="0" presId="urn:microsoft.com/office/officeart/2008/layout/LinedList"/>
    <dgm:cxn modelId="{418DB4CA-AF58-4DD6-A7E0-4410FEA31D69}" type="presParOf" srcId="{F1D01BE7-4E78-4276-92BC-00213296636B}" destId="{9686D6BC-72A2-4ABA-AB2D-CDEF2224BA01}" srcOrd="9" destOrd="0" presId="urn:microsoft.com/office/officeart/2008/layout/LinedList"/>
    <dgm:cxn modelId="{CDD721BB-4CE5-4296-994C-03979CB3E239}" type="presParOf" srcId="{F1D01BE7-4E78-4276-92BC-00213296636B}" destId="{B64D702D-1504-48FB-89C3-987F910D5DAF}" srcOrd="10" destOrd="0" presId="urn:microsoft.com/office/officeart/2008/layout/LinedList"/>
    <dgm:cxn modelId="{5E61B871-F610-4B0F-BD27-C40E120D7E82}" type="presParOf" srcId="{B64D702D-1504-48FB-89C3-987F910D5DAF}" destId="{F40518C6-D97E-4D91-987B-40414A524F07}" srcOrd="0" destOrd="0" presId="urn:microsoft.com/office/officeart/2008/layout/LinedList"/>
    <dgm:cxn modelId="{D08C41D4-5919-4AEF-A355-26AF2C7065CB}" type="presParOf" srcId="{B64D702D-1504-48FB-89C3-987F910D5DAF}" destId="{E2E3CFF8-5DB0-4CF5-90A9-318B58D7BFDD}" srcOrd="1" destOrd="0" presId="urn:microsoft.com/office/officeart/2008/layout/LinedList"/>
    <dgm:cxn modelId="{095036EE-B42D-4B10-AE73-7CC648878452}" type="presParOf" srcId="{B64D702D-1504-48FB-89C3-987F910D5DAF}" destId="{AEAA8364-783C-42ED-8AB6-7CD8FF6566BB}" srcOrd="2" destOrd="0" presId="urn:microsoft.com/office/officeart/2008/layout/LinedList"/>
    <dgm:cxn modelId="{57725595-A7F2-4D59-A52C-905945A89C9C}" type="presParOf" srcId="{F1D01BE7-4E78-4276-92BC-00213296636B}" destId="{260877ED-1A28-488A-A91B-AECEB700A4CB}" srcOrd="11" destOrd="0" presId="urn:microsoft.com/office/officeart/2008/layout/LinedList"/>
    <dgm:cxn modelId="{8099AAD7-B0B2-4E10-8AD2-1BEBE7FAE42D}" type="presParOf" srcId="{F1D01BE7-4E78-4276-92BC-00213296636B}" destId="{8DC45542-7099-41C3-989B-6AA23DFD45D3}" srcOrd="12" destOrd="0" presId="urn:microsoft.com/office/officeart/2008/layout/LinedList"/>
    <dgm:cxn modelId="{A5383D00-46D2-4A1F-8A9B-3C54C505EE91}" type="presParOf" srcId="{F1D01BE7-4E78-4276-92BC-00213296636B}" destId="{71A5DFDD-D742-49F5-A5FE-50A536866AB8}" srcOrd="13" destOrd="0" presId="urn:microsoft.com/office/officeart/2008/layout/LinedList"/>
    <dgm:cxn modelId="{5409E215-2035-4AD5-B327-95842B04FAEF}" type="presParOf" srcId="{71A5DFDD-D742-49F5-A5FE-50A536866AB8}" destId="{D1A5B775-344F-461E-AE3C-0B4FE5D4A0DE}" srcOrd="0" destOrd="0" presId="urn:microsoft.com/office/officeart/2008/layout/LinedList"/>
    <dgm:cxn modelId="{96E6E996-964D-4465-A8E0-AB50A98CADB0}" type="presParOf" srcId="{71A5DFDD-D742-49F5-A5FE-50A536866AB8}" destId="{60F68137-0AFA-4292-B48B-46EECA2725A6}" srcOrd="1" destOrd="0" presId="urn:microsoft.com/office/officeart/2008/layout/LinedList"/>
    <dgm:cxn modelId="{CF8F61FF-EB1E-44E2-B23B-03DC611D3B2D}" type="presParOf" srcId="{71A5DFDD-D742-49F5-A5FE-50A536866AB8}" destId="{5BAA53CD-0AE8-4461-8F61-059B64DF3D4E}" srcOrd="2" destOrd="0" presId="urn:microsoft.com/office/officeart/2008/layout/LinedList"/>
    <dgm:cxn modelId="{9C588030-FE99-4221-8099-640D9C64CE4B}" type="presParOf" srcId="{F1D01BE7-4E78-4276-92BC-00213296636B}" destId="{6917A085-DF4B-45DB-BC65-CF1786056434}" srcOrd="14" destOrd="0" presId="urn:microsoft.com/office/officeart/2008/layout/LinedList"/>
    <dgm:cxn modelId="{C39A25B5-F4BD-41CF-8559-9013015A4BF5}" type="presParOf" srcId="{F1D01BE7-4E78-4276-92BC-00213296636B}" destId="{D7A9B451-690C-4BC7-AA68-F72DF55BEC4E}" srcOrd="15" destOrd="0" presId="urn:microsoft.com/office/officeart/2008/layout/Lin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14DB10-2FF1-4897-B427-E988E9A052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4BFFCB-EDA3-4701-A329-78F6FB4E1893}">
      <dgm:prSet phldrT="[Text]"/>
      <dgm:spPr/>
      <dgm:t>
        <a:bodyPr/>
        <a:lstStyle/>
        <a:p>
          <a:r>
            <a:rPr lang="en-US" dirty="0">
              <a:solidFill>
                <a:srgbClr val="800000"/>
              </a:solidFill>
              <a:latin typeface="Century Gothic" panose="020B0502020202020204" pitchFamily="34" charset="0"/>
            </a:rPr>
            <a:t>Benefits to Employees</a:t>
          </a:r>
        </a:p>
      </dgm:t>
    </dgm:pt>
    <dgm:pt modelId="{4C3BB689-61D4-4011-8BF8-F99E7EDBB318}" type="parTrans" cxnId="{A08B6FFB-DA5F-4071-B9A0-2A36B6E5B358}">
      <dgm:prSet/>
      <dgm:spPr/>
      <dgm:t>
        <a:bodyPr/>
        <a:lstStyle/>
        <a:p>
          <a:endParaRPr lang="en-US"/>
        </a:p>
      </dgm:t>
    </dgm:pt>
    <dgm:pt modelId="{95F5F9D8-537A-46D4-8B8C-10CBF1BD5971}" type="sibTrans" cxnId="{A08B6FFB-DA5F-4071-B9A0-2A36B6E5B358}">
      <dgm:prSet/>
      <dgm:spPr/>
      <dgm:t>
        <a:bodyPr/>
        <a:lstStyle/>
        <a:p>
          <a:endParaRPr lang="en-US"/>
        </a:p>
      </dgm:t>
    </dgm:pt>
    <dgm:pt modelId="{AF578F0A-F3F8-420F-BB61-76C9CF78C64F}">
      <dgm:prSet phldrT="[Text]"/>
      <dgm:spPr/>
      <dgm:t>
        <a:bodyPr/>
        <a:lstStyle/>
        <a:p>
          <a:r>
            <a:rPr lang="en-US" dirty="0">
              <a:latin typeface="Century Gothic" panose="020B0502020202020204" pitchFamily="34" charset="0"/>
            </a:rPr>
            <a:t>Results in a sustainable increase that is ongoing over a long period of time</a:t>
          </a:r>
        </a:p>
      </dgm:t>
    </dgm:pt>
    <dgm:pt modelId="{4F2E4908-0ACA-4B0A-B453-0AE2C784EB2D}" type="parTrans" cxnId="{756E8957-E4E2-48D4-B8D6-0F7ABE8298E2}">
      <dgm:prSet/>
      <dgm:spPr/>
      <dgm:t>
        <a:bodyPr/>
        <a:lstStyle/>
        <a:p>
          <a:endParaRPr lang="en-US"/>
        </a:p>
      </dgm:t>
    </dgm:pt>
    <dgm:pt modelId="{4F7E6D4B-64F0-43AE-AAF4-5F7239FDBE2E}" type="sibTrans" cxnId="{756E8957-E4E2-48D4-B8D6-0F7ABE8298E2}">
      <dgm:prSet/>
      <dgm:spPr/>
      <dgm:t>
        <a:bodyPr/>
        <a:lstStyle/>
        <a:p>
          <a:endParaRPr lang="en-US"/>
        </a:p>
      </dgm:t>
    </dgm:pt>
    <dgm:pt modelId="{757DCD6E-8518-4B1E-A873-3F5E03568E56}">
      <dgm:prSet phldrT="[Text]" custT="1"/>
      <dgm:spPr/>
      <dgm:t>
        <a:bodyPr/>
        <a:lstStyle/>
        <a:p>
          <a:r>
            <a:rPr lang="en-US" sz="1400" dirty="0">
              <a:latin typeface="Century Gothic" panose="020B0502020202020204" pitchFamily="34" charset="0"/>
            </a:rPr>
            <a:t>Retirement eligible(ORP and TRS)</a:t>
          </a:r>
        </a:p>
      </dgm:t>
    </dgm:pt>
    <dgm:pt modelId="{C0CFAB88-9D47-4FBA-89FE-BA2F3D70E0B0}" type="parTrans" cxnId="{B1BD57CC-8299-4D64-888E-329C9788B7B3}">
      <dgm:prSet/>
      <dgm:spPr/>
      <dgm:t>
        <a:bodyPr/>
        <a:lstStyle/>
        <a:p>
          <a:endParaRPr lang="en-US"/>
        </a:p>
      </dgm:t>
    </dgm:pt>
    <dgm:pt modelId="{33802EB7-6FDA-40B4-A049-4FAA33E4A749}" type="sibTrans" cxnId="{B1BD57CC-8299-4D64-888E-329C9788B7B3}">
      <dgm:prSet/>
      <dgm:spPr/>
      <dgm:t>
        <a:bodyPr/>
        <a:lstStyle/>
        <a:p>
          <a:endParaRPr lang="en-US"/>
        </a:p>
      </dgm:t>
    </dgm:pt>
    <dgm:pt modelId="{78A84C9A-2AE1-4275-8A97-DC7AA80F7050}">
      <dgm:prSet phldrT="[Text]"/>
      <dgm:spPr/>
      <dgm:t>
        <a:bodyPr/>
        <a:lstStyle/>
        <a:p>
          <a:r>
            <a:rPr lang="en-US" dirty="0">
              <a:latin typeface="Century Gothic" panose="020B0502020202020204" pitchFamily="34" charset="0"/>
            </a:rPr>
            <a:t>Compounding affect of increases over multiple years</a:t>
          </a:r>
        </a:p>
      </dgm:t>
    </dgm:pt>
    <dgm:pt modelId="{483169C7-C03B-4CCF-936C-9A4BAAA39343}" type="parTrans" cxnId="{71F919BE-A68C-41FB-8821-26C99599B442}">
      <dgm:prSet/>
      <dgm:spPr/>
      <dgm:t>
        <a:bodyPr/>
        <a:lstStyle/>
        <a:p>
          <a:endParaRPr lang="en-US"/>
        </a:p>
      </dgm:t>
    </dgm:pt>
    <dgm:pt modelId="{858908B3-D5A5-4371-AA6E-67CDF9DFAE22}" type="sibTrans" cxnId="{71F919BE-A68C-41FB-8821-26C99599B442}">
      <dgm:prSet/>
      <dgm:spPr/>
      <dgm:t>
        <a:bodyPr/>
        <a:lstStyle/>
        <a:p>
          <a:endParaRPr lang="en-US"/>
        </a:p>
      </dgm:t>
    </dgm:pt>
    <dgm:pt modelId="{3624E0AF-E83B-41FE-A224-C2EE37EA91BF}">
      <dgm:prSet phldrT="[Text]"/>
      <dgm:spPr/>
      <dgm:t>
        <a:bodyPr/>
        <a:lstStyle/>
        <a:p>
          <a:r>
            <a:rPr lang="en-US" dirty="0">
              <a:latin typeface="Century Gothic" panose="020B0502020202020204" pitchFamily="34" charset="0"/>
            </a:rPr>
            <a:t>If in TRS, calculation at retirement is based on a higher annual salary resulting in a higher monthly annuity</a:t>
          </a:r>
        </a:p>
      </dgm:t>
    </dgm:pt>
    <dgm:pt modelId="{E1C18824-2A97-4126-A7D2-83F2513567F9}" type="parTrans" cxnId="{2179C90C-A70B-443C-B0A5-D1CAD50E8765}">
      <dgm:prSet/>
      <dgm:spPr/>
      <dgm:t>
        <a:bodyPr/>
        <a:lstStyle/>
        <a:p>
          <a:endParaRPr lang="en-US"/>
        </a:p>
      </dgm:t>
    </dgm:pt>
    <dgm:pt modelId="{2331671D-834C-4EDC-B789-3723F3B93F8F}" type="sibTrans" cxnId="{2179C90C-A70B-443C-B0A5-D1CAD50E8765}">
      <dgm:prSet/>
      <dgm:spPr/>
      <dgm:t>
        <a:bodyPr/>
        <a:lstStyle/>
        <a:p>
          <a:endParaRPr lang="en-US"/>
        </a:p>
      </dgm:t>
    </dgm:pt>
    <dgm:pt modelId="{0C24C647-35D5-47C1-9F6B-CF17A7508F6A}" type="pres">
      <dgm:prSet presAssocID="{6814DB10-2FF1-4897-B427-E988E9A052EC}" presName="vert0" presStyleCnt="0">
        <dgm:presLayoutVars>
          <dgm:dir/>
          <dgm:animOne val="branch"/>
          <dgm:animLvl val="lvl"/>
        </dgm:presLayoutVars>
      </dgm:prSet>
      <dgm:spPr/>
      <dgm:t>
        <a:bodyPr/>
        <a:lstStyle/>
        <a:p>
          <a:endParaRPr lang="en-US"/>
        </a:p>
      </dgm:t>
    </dgm:pt>
    <dgm:pt modelId="{9CBFB3C2-8713-4CA7-9CF2-F40775237EE2}" type="pres">
      <dgm:prSet presAssocID="{394BFFCB-EDA3-4701-A329-78F6FB4E1893}" presName="thickLine" presStyleLbl="alignNode1" presStyleIdx="0" presStyleCnt="1"/>
      <dgm:spPr/>
    </dgm:pt>
    <dgm:pt modelId="{33799F3D-8328-4423-B702-AB52B79A9544}" type="pres">
      <dgm:prSet presAssocID="{394BFFCB-EDA3-4701-A329-78F6FB4E1893}" presName="horz1" presStyleCnt="0"/>
      <dgm:spPr/>
    </dgm:pt>
    <dgm:pt modelId="{95CB31D9-11BA-42B4-8114-AB16E9189A4F}" type="pres">
      <dgm:prSet presAssocID="{394BFFCB-EDA3-4701-A329-78F6FB4E1893}" presName="tx1" presStyleLbl="revTx" presStyleIdx="0" presStyleCnt="5"/>
      <dgm:spPr/>
      <dgm:t>
        <a:bodyPr/>
        <a:lstStyle/>
        <a:p>
          <a:endParaRPr lang="en-US"/>
        </a:p>
      </dgm:t>
    </dgm:pt>
    <dgm:pt modelId="{A55428CF-D227-4EEE-A742-0B0068D27855}" type="pres">
      <dgm:prSet presAssocID="{394BFFCB-EDA3-4701-A329-78F6FB4E1893}" presName="vert1" presStyleCnt="0"/>
      <dgm:spPr/>
    </dgm:pt>
    <dgm:pt modelId="{BCA9A4BB-CAC3-4DED-8D9C-01091FE8F322}" type="pres">
      <dgm:prSet presAssocID="{AF578F0A-F3F8-420F-BB61-76C9CF78C64F}" presName="vertSpace2a" presStyleCnt="0"/>
      <dgm:spPr/>
    </dgm:pt>
    <dgm:pt modelId="{81D853D5-2AC1-40B5-B126-9F0F72B59C5E}" type="pres">
      <dgm:prSet presAssocID="{AF578F0A-F3F8-420F-BB61-76C9CF78C64F}" presName="horz2" presStyleCnt="0"/>
      <dgm:spPr/>
    </dgm:pt>
    <dgm:pt modelId="{9296FB67-A535-4815-8D37-2117811E4412}" type="pres">
      <dgm:prSet presAssocID="{AF578F0A-F3F8-420F-BB61-76C9CF78C64F}" presName="horzSpace2" presStyleCnt="0"/>
      <dgm:spPr/>
    </dgm:pt>
    <dgm:pt modelId="{067FB1F3-DC82-43EC-B249-14B652C4DAA1}" type="pres">
      <dgm:prSet presAssocID="{AF578F0A-F3F8-420F-BB61-76C9CF78C64F}" presName="tx2" presStyleLbl="revTx" presStyleIdx="1" presStyleCnt="5"/>
      <dgm:spPr/>
      <dgm:t>
        <a:bodyPr/>
        <a:lstStyle/>
        <a:p>
          <a:endParaRPr lang="en-US"/>
        </a:p>
      </dgm:t>
    </dgm:pt>
    <dgm:pt modelId="{633CF380-66B0-4E91-85A9-CB037B67F375}" type="pres">
      <dgm:prSet presAssocID="{AF578F0A-F3F8-420F-BB61-76C9CF78C64F}" presName="vert2" presStyleCnt="0"/>
      <dgm:spPr/>
    </dgm:pt>
    <dgm:pt modelId="{3D29D2BE-8368-4E75-A49C-19E5E6790E68}" type="pres">
      <dgm:prSet presAssocID="{AF578F0A-F3F8-420F-BB61-76C9CF78C64F}" presName="thinLine2b" presStyleLbl="callout" presStyleIdx="0" presStyleCnt="4"/>
      <dgm:spPr>
        <a:ln>
          <a:solidFill>
            <a:srgbClr val="800000"/>
          </a:solidFill>
        </a:ln>
      </dgm:spPr>
    </dgm:pt>
    <dgm:pt modelId="{9E2D1F8E-33C4-44CB-9A01-B72BD304D55E}" type="pres">
      <dgm:prSet presAssocID="{AF578F0A-F3F8-420F-BB61-76C9CF78C64F}" presName="vertSpace2b" presStyleCnt="0"/>
      <dgm:spPr/>
    </dgm:pt>
    <dgm:pt modelId="{FC530FBC-3006-463E-8CDB-28F196FD88A1}" type="pres">
      <dgm:prSet presAssocID="{757DCD6E-8518-4B1E-A873-3F5E03568E56}" presName="horz2" presStyleCnt="0"/>
      <dgm:spPr/>
    </dgm:pt>
    <dgm:pt modelId="{823FEC93-C939-4D52-9ADE-32362F6E803C}" type="pres">
      <dgm:prSet presAssocID="{757DCD6E-8518-4B1E-A873-3F5E03568E56}" presName="horzSpace2" presStyleCnt="0"/>
      <dgm:spPr/>
    </dgm:pt>
    <dgm:pt modelId="{44D207A6-577C-4DF8-B1FD-2A093C4EE7ED}" type="pres">
      <dgm:prSet presAssocID="{757DCD6E-8518-4B1E-A873-3F5E03568E56}" presName="tx2" presStyleLbl="revTx" presStyleIdx="2" presStyleCnt="5"/>
      <dgm:spPr/>
      <dgm:t>
        <a:bodyPr/>
        <a:lstStyle/>
        <a:p>
          <a:endParaRPr lang="en-US"/>
        </a:p>
      </dgm:t>
    </dgm:pt>
    <dgm:pt modelId="{39D5459F-C804-416C-B7EC-44A8AB2C265A}" type="pres">
      <dgm:prSet presAssocID="{757DCD6E-8518-4B1E-A873-3F5E03568E56}" presName="vert2" presStyleCnt="0"/>
      <dgm:spPr/>
    </dgm:pt>
    <dgm:pt modelId="{5B08FC58-6498-4059-A5F5-D46CF4C90E15}" type="pres">
      <dgm:prSet presAssocID="{757DCD6E-8518-4B1E-A873-3F5E03568E56}" presName="thinLine2b" presStyleLbl="callout" presStyleIdx="1" presStyleCnt="4"/>
      <dgm:spPr>
        <a:ln>
          <a:solidFill>
            <a:srgbClr val="800000"/>
          </a:solidFill>
        </a:ln>
      </dgm:spPr>
    </dgm:pt>
    <dgm:pt modelId="{5308ABB5-F4DE-4AC1-B5A7-5A01B2FF4812}" type="pres">
      <dgm:prSet presAssocID="{757DCD6E-8518-4B1E-A873-3F5E03568E56}" presName="vertSpace2b" presStyleCnt="0"/>
      <dgm:spPr/>
    </dgm:pt>
    <dgm:pt modelId="{3241E84E-1E4B-40C4-AE53-6062848BBAAA}" type="pres">
      <dgm:prSet presAssocID="{78A84C9A-2AE1-4275-8A97-DC7AA80F7050}" presName="horz2" presStyleCnt="0"/>
      <dgm:spPr/>
    </dgm:pt>
    <dgm:pt modelId="{F4A18F21-CD09-4DC2-A6B8-69F351A00897}" type="pres">
      <dgm:prSet presAssocID="{78A84C9A-2AE1-4275-8A97-DC7AA80F7050}" presName="horzSpace2" presStyleCnt="0"/>
      <dgm:spPr/>
    </dgm:pt>
    <dgm:pt modelId="{BBB45CD5-E1A9-4ED4-857A-3115F547E693}" type="pres">
      <dgm:prSet presAssocID="{78A84C9A-2AE1-4275-8A97-DC7AA80F7050}" presName="tx2" presStyleLbl="revTx" presStyleIdx="3" presStyleCnt="5"/>
      <dgm:spPr/>
      <dgm:t>
        <a:bodyPr/>
        <a:lstStyle/>
        <a:p>
          <a:endParaRPr lang="en-US"/>
        </a:p>
      </dgm:t>
    </dgm:pt>
    <dgm:pt modelId="{62C37A34-33C1-4000-AB4B-2F75AB52A0BE}" type="pres">
      <dgm:prSet presAssocID="{78A84C9A-2AE1-4275-8A97-DC7AA80F7050}" presName="vert2" presStyleCnt="0"/>
      <dgm:spPr/>
    </dgm:pt>
    <dgm:pt modelId="{3DDEC6BB-8041-4CCE-8ECF-0C0EE4F73EB9}" type="pres">
      <dgm:prSet presAssocID="{78A84C9A-2AE1-4275-8A97-DC7AA80F7050}" presName="thinLine2b" presStyleLbl="callout" presStyleIdx="2" presStyleCnt="4"/>
      <dgm:spPr>
        <a:ln>
          <a:solidFill>
            <a:srgbClr val="800000"/>
          </a:solidFill>
        </a:ln>
      </dgm:spPr>
    </dgm:pt>
    <dgm:pt modelId="{3B6098AC-BCC6-4648-B840-37D748A9AAF0}" type="pres">
      <dgm:prSet presAssocID="{78A84C9A-2AE1-4275-8A97-DC7AA80F7050}" presName="vertSpace2b" presStyleCnt="0"/>
      <dgm:spPr/>
    </dgm:pt>
    <dgm:pt modelId="{AA9C7ABB-18C1-4F87-9BC1-1BB2641B56EB}" type="pres">
      <dgm:prSet presAssocID="{3624E0AF-E83B-41FE-A224-C2EE37EA91BF}" presName="horz2" presStyleCnt="0"/>
      <dgm:spPr/>
    </dgm:pt>
    <dgm:pt modelId="{C133BD86-E048-4EBA-B94F-59BD96D47DA8}" type="pres">
      <dgm:prSet presAssocID="{3624E0AF-E83B-41FE-A224-C2EE37EA91BF}" presName="horzSpace2" presStyleCnt="0"/>
      <dgm:spPr/>
    </dgm:pt>
    <dgm:pt modelId="{C025C45C-428B-4FDF-98E5-EDC0B95E26E1}" type="pres">
      <dgm:prSet presAssocID="{3624E0AF-E83B-41FE-A224-C2EE37EA91BF}" presName="tx2" presStyleLbl="revTx" presStyleIdx="4" presStyleCnt="5"/>
      <dgm:spPr/>
      <dgm:t>
        <a:bodyPr/>
        <a:lstStyle/>
        <a:p>
          <a:endParaRPr lang="en-US"/>
        </a:p>
      </dgm:t>
    </dgm:pt>
    <dgm:pt modelId="{F0774142-0AFD-48F9-B3CE-887EED94F119}" type="pres">
      <dgm:prSet presAssocID="{3624E0AF-E83B-41FE-A224-C2EE37EA91BF}" presName="vert2" presStyleCnt="0"/>
      <dgm:spPr/>
    </dgm:pt>
    <dgm:pt modelId="{33E1AB2B-11ED-4C00-A28C-F4E3441FBD57}" type="pres">
      <dgm:prSet presAssocID="{3624E0AF-E83B-41FE-A224-C2EE37EA91BF}" presName="thinLine2b" presStyleLbl="callout" presStyleIdx="3" presStyleCnt="4"/>
      <dgm:spPr>
        <a:ln>
          <a:solidFill>
            <a:srgbClr val="800000"/>
          </a:solidFill>
        </a:ln>
      </dgm:spPr>
    </dgm:pt>
    <dgm:pt modelId="{067328C4-BB99-4BBC-BC10-9A358DC25364}" type="pres">
      <dgm:prSet presAssocID="{3624E0AF-E83B-41FE-A224-C2EE37EA91BF}" presName="vertSpace2b" presStyleCnt="0"/>
      <dgm:spPr/>
    </dgm:pt>
  </dgm:ptLst>
  <dgm:cxnLst>
    <dgm:cxn modelId="{6824A87D-FA49-4B26-BAF3-949F43C7F3E1}" type="presOf" srcId="{394BFFCB-EDA3-4701-A329-78F6FB4E1893}" destId="{95CB31D9-11BA-42B4-8114-AB16E9189A4F}" srcOrd="0" destOrd="0" presId="urn:microsoft.com/office/officeart/2008/layout/LinedList"/>
    <dgm:cxn modelId="{D3F2298C-FD6C-47AB-A817-8DA0F81BE6B1}" type="presOf" srcId="{AF578F0A-F3F8-420F-BB61-76C9CF78C64F}" destId="{067FB1F3-DC82-43EC-B249-14B652C4DAA1}" srcOrd="0" destOrd="0" presId="urn:microsoft.com/office/officeart/2008/layout/LinedList"/>
    <dgm:cxn modelId="{71F919BE-A68C-41FB-8821-26C99599B442}" srcId="{394BFFCB-EDA3-4701-A329-78F6FB4E1893}" destId="{78A84C9A-2AE1-4275-8A97-DC7AA80F7050}" srcOrd="2" destOrd="0" parTransId="{483169C7-C03B-4CCF-936C-9A4BAAA39343}" sibTransId="{858908B3-D5A5-4371-AA6E-67CDF9DFAE22}"/>
    <dgm:cxn modelId="{6E9B8533-964F-4368-8165-B8EDBA897D7A}" type="presOf" srcId="{78A84C9A-2AE1-4275-8A97-DC7AA80F7050}" destId="{BBB45CD5-E1A9-4ED4-857A-3115F547E693}" srcOrd="0" destOrd="0" presId="urn:microsoft.com/office/officeart/2008/layout/LinedList"/>
    <dgm:cxn modelId="{2179C90C-A70B-443C-B0A5-D1CAD50E8765}" srcId="{394BFFCB-EDA3-4701-A329-78F6FB4E1893}" destId="{3624E0AF-E83B-41FE-A224-C2EE37EA91BF}" srcOrd="3" destOrd="0" parTransId="{E1C18824-2A97-4126-A7D2-83F2513567F9}" sibTransId="{2331671D-834C-4EDC-B789-3723F3B93F8F}"/>
    <dgm:cxn modelId="{A08B6FFB-DA5F-4071-B9A0-2A36B6E5B358}" srcId="{6814DB10-2FF1-4897-B427-E988E9A052EC}" destId="{394BFFCB-EDA3-4701-A329-78F6FB4E1893}" srcOrd="0" destOrd="0" parTransId="{4C3BB689-61D4-4011-8BF8-F99E7EDBB318}" sibTransId="{95F5F9D8-537A-46D4-8B8C-10CBF1BD5971}"/>
    <dgm:cxn modelId="{FFEF3DA7-71BF-49A9-BF71-555D2C836A51}" type="presOf" srcId="{6814DB10-2FF1-4897-B427-E988E9A052EC}" destId="{0C24C647-35D5-47C1-9F6B-CF17A7508F6A}" srcOrd="0" destOrd="0" presId="urn:microsoft.com/office/officeart/2008/layout/LinedList"/>
    <dgm:cxn modelId="{B1BD57CC-8299-4D64-888E-329C9788B7B3}" srcId="{394BFFCB-EDA3-4701-A329-78F6FB4E1893}" destId="{757DCD6E-8518-4B1E-A873-3F5E03568E56}" srcOrd="1" destOrd="0" parTransId="{C0CFAB88-9D47-4FBA-89FE-BA2F3D70E0B0}" sibTransId="{33802EB7-6FDA-40B4-A049-4FAA33E4A749}"/>
    <dgm:cxn modelId="{D82AD4AF-863B-488D-856C-9943BA3957C0}" type="presOf" srcId="{3624E0AF-E83B-41FE-A224-C2EE37EA91BF}" destId="{C025C45C-428B-4FDF-98E5-EDC0B95E26E1}" srcOrd="0" destOrd="0" presId="urn:microsoft.com/office/officeart/2008/layout/LinedList"/>
    <dgm:cxn modelId="{1A61D59F-956B-41D7-98C0-1F9C060FCD53}" type="presOf" srcId="{757DCD6E-8518-4B1E-A873-3F5E03568E56}" destId="{44D207A6-577C-4DF8-B1FD-2A093C4EE7ED}" srcOrd="0" destOrd="0" presId="urn:microsoft.com/office/officeart/2008/layout/LinedList"/>
    <dgm:cxn modelId="{756E8957-E4E2-48D4-B8D6-0F7ABE8298E2}" srcId="{394BFFCB-EDA3-4701-A329-78F6FB4E1893}" destId="{AF578F0A-F3F8-420F-BB61-76C9CF78C64F}" srcOrd="0" destOrd="0" parTransId="{4F2E4908-0ACA-4B0A-B453-0AE2C784EB2D}" sibTransId="{4F7E6D4B-64F0-43AE-AAF4-5F7239FDBE2E}"/>
    <dgm:cxn modelId="{E58F596A-7B73-4772-B006-98BC32F7D970}" type="presParOf" srcId="{0C24C647-35D5-47C1-9F6B-CF17A7508F6A}" destId="{9CBFB3C2-8713-4CA7-9CF2-F40775237EE2}" srcOrd="0" destOrd="0" presId="urn:microsoft.com/office/officeart/2008/layout/LinedList"/>
    <dgm:cxn modelId="{0FFBE41B-BF2C-4D70-80AF-03F898089C83}" type="presParOf" srcId="{0C24C647-35D5-47C1-9F6B-CF17A7508F6A}" destId="{33799F3D-8328-4423-B702-AB52B79A9544}" srcOrd="1" destOrd="0" presId="urn:microsoft.com/office/officeart/2008/layout/LinedList"/>
    <dgm:cxn modelId="{7460ABCA-3911-4962-A27B-DC985F795C5D}" type="presParOf" srcId="{33799F3D-8328-4423-B702-AB52B79A9544}" destId="{95CB31D9-11BA-42B4-8114-AB16E9189A4F}" srcOrd="0" destOrd="0" presId="urn:microsoft.com/office/officeart/2008/layout/LinedList"/>
    <dgm:cxn modelId="{3FE023F4-88DE-45B4-8E78-195600E38562}" type="presParOf" srcId="{33799F3D-8328-4423-B702-AB52B79A9544}" destId="{A55428CF-D227-4EEE-A742-0B0068D27855}" srcOrd="1" destOrd="0" presId="urn:microsoft.com/office/officeart/2008/layout/LinedList"/>
    <dgm:cxn modelId="{680D6B74-4B22-4F9C-A874-E2EDFA2264D2}" type="presParOf" srcId="{A55428CF-D227-4EEE-A742-0B0068D27855}" destId="{BCA9A4BB-CAC3-4DED-8D9C-01091FE8F322}" srcOrd="0" destOrd="0" presId="urn:microsoft.com/office/officeart/2008/layout/LinedList"/>
    <dgm:cxn modelId="{6B80AAE7-A783-4BE3-97E5-BABFBD514431}" type="presParOf" srcId="{A55428CF-D227-4EEE-A742-0B0068D27855}" destId="{81D853D5-2AC1-40B5-B126-9F0F72B59C5E}" srcOrd="1" destOrd="0" presId="urn:microsoft.com/office/officeart/2008/layout/LinedList"/>
    <dgm:cxn modelId="{1046F5F7-1F2B-4F22-858E-58884B01534E}" type="presParOf" srcId="{81D853D5-2AC1-40B5-B126-9F0F72B59C5E}" destId="{9296FB67-A535-4815-8D37-2117811E4412}" srcOrd="0" destOrd="0" presId="urn:microsoft.com/office/officeart/2008/layout/LinedList"/>
    <dgm:cxn modelId="{BD2B7154-69DA-4E4F-B078-F2A2F12505BD}" type="presParOf" srcId="{81D853D5-2AC1-40B5-B126-9F0F72B59C5E}" destId="{067FB1F3-DC82-43EC-B249-14B652C4DAA1}" srcOrd="1" destOrd="0" presId="urn:microsoft.com/office/officeart/2008/layout/LinedList"/>
    <dgm:cxn modelId="{6872C65C-BDAD-4FAB-B255-E5FEFC68D33D}" type="presParOf" srcId="{81D853D5-2AC1-40B5-B126-9F0F72B59C5E}" destId="{633CF380-66B0-4E91-85A9-CB037B67F375}" srcOrd="2" destOrd="0" presId="urn:microsoft.com/office/officeart/2008/layout/LinedList"/>
    <dgm:cxn modelId="{5BF301C8-AEFC-429B-8C4B-C41E9D733A66}" type="presParOf" srcId="{A55428CF-D227-4EEE-A742-0B0068D27855}" destId="{3D29D2BE-8368-4E75-A49C-19E5E6790E68}" srcOrd="2" destOrd="0" presId="urn:microsoft.com/office/officeart/2008/layout/LinedList"/>
    <dgm:cxn modelId="{47595CE4-119B-4831-8660-DFEAE837E506}" type="presParOf" srcId="{A55428CF-D227-4EEE-A742-0B0068D27855}" destId="{9E2D1F8E-33C4-44CB-9A01-B72BD304D55E}" srcOrd="3" destOrd="0" presId="urn:microsoft.com/office/officeart/2008/layout/LinedList"/>
    <dgm:cxn modelId="{39074838-544C-45D4-AF5B-996077A86CAD}" type="presParOf" srcId="{A55428CF-D227-4EEE-A742-0B0068D27855}" destId="{FC530FBC-3006-463E-8CDB-28F196FD88A1}" srcOrd="4" destOrd="0" presId="urn:microsoft.com/office/officeart/2008/layout/LinedList"/>
    <dgm:cxn modelId="{53C87706-9E4F-4DCF-84C4-4313DB141733}" type="presParOf" srcId="{FC530FBC-3006-463E-8CDB-28F196FD88A1}" destId="{823FEC93-C939-4D52-9ADE-32362F6E803C}" srcOrd="0" destOrd="0" presId="urn:microsoft.com/office/officeart/2008/layout/LinedList"/>
    <dgm:cxn modelId="{F239E28F-8871-4F07-B27C-5B4478CF42FF}" type="presParOf" srcId="{FC530FBC-3006-463E-8CDB-28F196FD88A1}" destId="{44D207A6-577C-4DF8-B1FD-2A093C4EE7ED}" srcOrd="1" destOrd="0" presId="urn:microsoft.com/office/officeart/2008/layout/LinedList"/>
    <dgm:cxn modelId="{27602D9E-5FB4-4FC5-B1CE-CD634597B7BE}" type="presParOf" srcId="{FC530FBC-3006-463E-8CDB-28F196FD88A1}" destId="{39D5459F-C804-416C-B7EC-44A8AB2C265A}" srcOrd="2" destOrd="0" presId="urn:microsoft.com/office/officeart/2008/layout/LinedList"/>
    <dgm:cxn modelId="{46EC2175-2E9C-4A7D-880A-0D1A38CE3111}" type="presParOf" srcId="{A55428CF-D227-4EEE-A742-0B0068D27855}" destId="{5B08FC58-6498-4059-A5F5-D46CF4C90E15}" srcOrd="5" destOrd="0" presId="urn:microsoft.com/office/officeart/2008/layout/LinedList"/>
    <dgm:cxn modelId="{44488ABF-8C27-4618-B39E-66990F859165}" type="presParOf" srcId="{A55428CF-D227-4EEE-A742-0B0068D27855}" destId="{5308ABB5-F4DE-4AC1-B5A7-5A01B2FF4812}" srcOrd="6" destOrd="0" presId="urn:microsoft.com/office/officeart/2008/layout/LinedList"/>
    <dgm:cxn modelId="{96205BE3-1315-4DE9-AE5A-0EE9F2E32846}" type="presParOf" srcId="{A55428CF-D227-4EEE-A742-0B0068D27855}" destId="{3241E84E-1E4B-40C4-AE53-6062848BBAAA}" srcOrd="7" destOrd="0" presId="urn:microsoft.com/office/officeart/2008/layout/LinedList"/>
    <dgm:cxn modelId="{889FD520-97C7-4F5E-80CC-8536DA11E455}" type="presParOf" srcId="{3241E84E-1E4B-40C4-AE53-6062848BBAAA}" destId="{F4A18F21-CD09-4DC2-A6B8-69F351A00897}" srcOrd="0" destOrd="0" presId="urn:microsoft.com/office/officeart/2008/layout/LinedList"/>
    <dgm:cxn modelId="{DF33E4C3-C459-4A95-A441-61FDDAD5C2EF}" type="presParOf" srcId="{3241E84E-1E4B-40C4-AE53-6062848BBAAA}" destId="{BBB45CD5-E1A9-4ED4-857A-3115F547E693}" srcOrd="1" destOrd="0" presId="urn:microsoft.com/office/officeart/2008/layout/LinedList"/>
    <dgm:cxn modelId="{D496F2CD-A964-4057-BCD8-C5C575261086}" type="presParOf" srcId="{3241E84E-1E4B-40C4-AE53-6062848BBAAA}" destId="{62C37A34-33C1-4000-AB4B-2F75AB52A0BE}" srcOrd="2" destOrd="0" presId="urn:microsoft.com/office/officeart/2008/layout/LinedList"/>
    <dgm:cxn modelId="{71C593CD-FB45-4FD8-95E6-10F673E01F90}" type="presParOf" srcId="{A55428CF-D227-4EEE-A742-0B0068D27855}" destId="{3DDEC6BB-8041-4CCE-8ECF-0C0EE4F73EB9}" srcOrd="8" destOrd="0" presId="urn:microsoft.com/office/officeart/2008/layout/LinedList"/>
    <dgm:cxn modelId="{576CEDF6-A0EA-4D07-BEA1-1E8B33FDD6EF}" type="presParOf" srcId="{A55428CF-D227-4EEE-A742-0B0068D27855}" destId="{3B6098AC-BCC6-4648-B840-37D748A9AAF0}" srcOrd="9" destOrd="0" presId="urn:microsoft.com/office/officeart/2008/layout/LinedList"/>
    <dgm:cxn modelId="{FE6F4D09-BDE1-4B04-AB24-EB550B15F366}" type="presParOf" srcId="{A55428CF-D227-4EEE-A742-0B0068D27855}" destId="{AA9C7ABB-18C1-4F87-9BC1-1BB2641B56EB}" srcOrd="10" destOrd="0" presId="urn:microsoft.com/office/officeart/2008/layout/LinedList"/>
    <dgm:cxn modelId="{E4E815A0-B63C-4D30-9C36-F5FBFBC7CB17}" type="presParOf" srcId="{AA9C7ABB-18C1-4F87-9BC1-1BB2641B56EB}" destId="{C133BD86-E048-4EBA-B94F-59BD96D47DA8}" srcOrd="0" destOrd="0" presId="urn:microsoft.com/office/officeart/2008/layout/LinedList"/>
    <dgm:cxn modelId="{8A923112-FD89-4BEB-80DF-026AF963A74F}" type="presParOf" srcId="{AA9C7ABB-18C1-4F87-9BC1-1BB2641B56EB}" destId="{C025C45C-428B-4FDF-98E5-EDC0B95E26E1}" srcOrd="1" destOrd="0" presId="urn:microsoft.com/office/officeart/2008/layout/LinedList"/>
    <dgm:cxn modelId="{28767938-9057-4995-88CE-0562E25EF88D}" type="presParOf" srcId="{AA9C7ABB-18C1-4F87-9BC1-1BB2641B56EB}" destId="{F0774142-0AFD-48F9-B3CE-887EED94F119}" srcOrd="2" destOrd="0" presId="urn:microsoft.com/office/officeart/2008/layout/LinedList"/>
    <dgm:cxn modelId="{A0ADBA9E-7BDF-490E-86EE-50E245FE0EDB}" type="presParOf" srcId="{A55428CF-D227-4EEE-A742-0B0068D27855}" destId="{33E1AB2B-11ED-4C00-A28C-F4E3441FBD57}" srcOrd="11" destOrd="0" presId="urn:microsoft.com/office/officeart/2008/layout/LinedList"/>
    <dgm:cxn modelId="{713F302B-4690-4C8A-9811-F663112023B7}" type="presParOf" srcId="{A55428CF-D227-4EEE-A742-0B0068D27855}" destId="{067328C4-BB99-4BBC-BC10-9A358DC25364}" srcOrd="12"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A4AC12-B918-4A9B-B2E5-44501B1EFA82}"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C290EACC-347C-4309-8A9D-319CED7FD5B5}">
      <dgm:prSet phldrT="[Text]"/>
      <dgm:spPr>
        <a:solidFill>
          <a:srgbClr val="800000"/>
        </a:solidFill>
      </dgm:spPr>
      <dgm:t>
        <a:bodyPr/>
        <a:lstStyle/>
        <a:p>
          <a:r>
            <a:rPr lang="en-US" dirty="0" smtClean="0"/>
            <a:t>Merit Increase</a:t>
          </a:r>
          <a:endParaRPr lang="en-US" dirty="0"/>
        </a:p>
      </dgm:t>
    </dgm:pt>
    <dgm:pt modelId="{AF582928-6BD9-4C51-8BFD-B8FC38E66870}" type="parTrans" cxnId="{33B323A4-2158-4880-AAF9-38ED69060C71}">
      <dgm:prSet/>
      <dgm:spPr/>
      <dgm:t>
        <a:bodyPr/>
        <a:lstStyle/>
        <a:p>
          <a:endParaRPr lang="en-US"/>
        </a:p>
      </dgm:t>
    </dgm:pt>
    <dgm:pt modelId="{62F981FD-EC93-483A-9903-CDF6D376820D}" type="sibTrans" cxnId="{33B323A4-2158-4880-AAF9-38ED69060C71}">
      <dgm:prSet/>
      <dgm:spPr/>
      <dgm:t>
        <a:bodyPr/>
        <a:lstStyle/>
        <a:p>
          <a:endParaRPr lang="en-US"/>
        </a:p>
      </dgm:t>
    </dgm:pt>
    <dgm:pt modelId="{32337009-E1A4-44CB-AF4C-06058C978B41}">
      <dgm:prSet phldrT="[Text]" custT="1"/>
      <dgm:spPr/>
      <dgm:t>
        <a:bodyPr/>
        <a:lstStyle/>
        <a:p>
          <a:r>
            <a:rPr lang="en-US" sz="2600" dirty="0">
              <a:latin typeface="Century Gothic" panose="020B0502020202020204" pitchFamily="34" charset="0"/>
            </a:rPr>
            <a:t>Exceptional – 1%</a:t>
          </a:r>
        </a:p>
      </dgm:t>
    </dgm:pt>
    <dgm:pt modelId="{3E99B854-D86A-4DC0-81C4-F2959D1515A4}" type="parTrans" cxnId="{963FA900-74C1-4FC1-849E-B018CC8BB90F}">
      <dgm:prSet/>
      <dgm:spPr/>
      <dgm:t>
        <a:bodyPr/>
        <a:lstStyle/>
        <a:p>
          <a:endParaRPr lang="en-US"/>
        </a:p>
      </dgm:t>
    </dgm:pt>
    <dgm:pt modelId="{8E9C1399-86F3-4567-B28E-4D50B4224624}" type="sibTrans" cxnId="{963FA900-74C1-4FC1-849E-B018CC8BB90F}">
      <dgm:prSet/>
      <dgm:spPr/>
      <dgm:t>
        <a:bodyPr/>
        <a:lstStyle/>
        <a:p>
          <a:endParaRPr lang="en-US"/>
        </a:p>
      </dgm:t>
    </dgm:pt>
    <dgm:pt modelId="{847C32C2-8D0A-4A32-9FA5-4F04689680ED}">
      <dgm:prSet phldrT="[Text]"/>
      <dgm:spPr>
        <a:solidFill>
          <a:srgbClr val="800000"/>
        </a:solidFill>
      </dgm:spPr>
      <dgm:t>
        <a:bodyPr/>
        <a:lstStyle/>
        <a:p>
          <a:r>
            <a:rPr lang="en-US" dirty="0"/>
            <a:t>Discretionary</a:t>
          </a:r>
        </a:p>
        <a:p>
          <a:r>
            <a:rPr lang="en-US" dirty="0"/>
            <a:t>Merit Pay </a:t>
          </a:r>
        </a:p>
      </dgm:t>
    </dgm:pt>
    <dgm:pt modelId="{919C6110-9915-4CC9-809F-DD4A4EF85FA9}" type="parTrans" cxnId="{9C2D5FEB-CB77-4F20-9494-AC0BE7E7D1C2}">
      <dgm:prSet/>
      <dgm:spPr/>
      <dgm:t>
        <a:bodyPr/>
        <a:lstStyle/>
        <a:p>
          <a:endParaRPr lang="en-US"/>
        </a:p>
      </dgm:t>
    </dgm:pt>
    <dgm:pt modelId="{93C7EAFF-97BD-47F7-A017-D0E2833749EA}" type="sibTrans" cxnId="{9C2D5FEB-CB77-4F20-9494-AC0BE7E7D1C2}">
      <dgm:prSet/>
      <dgm:spPr/>
      <dgm:t>
        <a:bodyPr/>
        <a:lstStyle/>
        <a:p>
          <a:endParaRPr lang="en-US"/>
        </a:p>
      </dgm:t>
    </dgm:pt>
    <dgm:pt modelId="{E9003C37-F086-41A9-959F-0CAE3B3790ED}">
      <dgm:prSet phldrT="[Text]" custT="1"/>
      <dgm:spPr/>
      <dgm:t>
        <a:bodyPr/>
        <a:lstStyle/>
        <a:p>
          <a:r>
            <a:rPr lang="en-US" sz="2400" dirty="0">
              <a:latin typeface="Century Gothic" panose="020B0502020202020204" pitchFamily="34" charset="0"/>
            </a:rPr>
            <a:t>Allocated to Departments by VP</a:t>
          </a:r>
        </a:p>
      </dgm:t>
    </dgm:pt>
    <dgm:pt modelId="{21FC6C63-5381-440F-90EB-75428A1380DA}" type="parTrans" cxnId="{13B96575-6E22-483F-8CE8-B4D28E25758A}">
      <dgm:prSet/>
      <dgm:spPr/>
      <dgm:t>
        <a:bodyPr/>
        <a:lstStyle/>
        <a:p>
          <a:endParaRPr lang="en-US"/>
        </a:p>
      </dgm:t>
    </dgm:pt>
    <dgm:pt modelId="{576E2E72-6650-453A-A7EA-DC0DF25C8ADD}" type="sibTrans" cxnId="{13B96575-6E22-483F-8CE8-B4D28E25758A}">
      <dgm:prSet/>
      <dgm:spPr/>
      <dgm:t>
        <a:bodyPr/>
        <a:lstStyle/>
        <a:p>
          <a:endParaRPr lang="en-US"/>
        </a:p>
      </dgm:t>
    </dgm:pt>
    <dgm:pt modelId="{6225152A-7340-4D46-9572-397D9D211CAE}">
      <dgm:prSet phldrT="[Text]" custT="1"/>
      <dgm:spPr/>
      <dgm:t>
        <a:bodyPr/>
        <a:lstStyle/>
        <a:p>
          <a:r>
            <a:rPr lang="en-US" sz="2600" dirty="0">
              <a:latin typeface="Century Gothic" panose="020B0502020202020204" pitchFamily="34" charset="0"/>
            </a:rPr>
            <a:t>Highly Effective – 1%</a:t>
          </a:r>
        </a:p>
      </dgm:t>
    </dgm:pt>
    <dgm:pt modelId="{806EE8B5-BBCD-414E-A6AA-352FEFF8F9A8}" type="parTrans" cxnId="{72E58831-8B5B-4EC5-8098-EC4CD4FE96B0}">
      <dgm:prSet/>
      <dgm:spPr/>
      <dgm:t>
        <a:bodyPr/>
        <a:lstStyle/>
        <a:p>
          <a:endParaRPr lang="en-US"/>
        </a:p>
      </dgm:t>
    </dgm:pt>
    <dgm:pt modelId="{4E530805-2050-4862-9DED-32976917F08B}" type="sibTrans" cxnId="{72E58831-8B5B-4EC5-8098-EC4CD4FE96B0}">
      <dgm:prSet/>
      <dgm:spPr/>
      <dgm:t>
        <a:bodyPr/>
        <a:lstStyle/>
        <a:p>
          <a:endParaRPr lang="en-US"/>
        </a:p>
      </dgm:t>
    </dgm:pt>
    <dgm:pt modelId="{D275EE3B-16C7-4298-8F8B-73CC722EFA1B}">
      <dgm:prSet phldrT="[Text]" custT="1"/>
      <dgm:spPr/>
      <dgm:t>
        <a:bodyPr/>
        <a:lstStyle/>
        <a:p>
          <a:r>
            <a:rPr lang="en-US" sz="2600" dirty="0">
              <a:latin typeface="Century Gothic" panose="020B0502020202020204" pitchFamily="34" charset="0"/>
            </a:rPr>
            <a:t>Proficient - .5%</a:t>
          </a:r>
        </a:p>
      </dgm:t>
    </dgm:pt>
    <dgm:pt modelId="{444F610D-FC7A-4E2C-8F85-A757B58017D3}" type="parTrans" cxnId="{8AD5B91C-5B58-4D55-B5DD-EF83124C1782}">
      <dgm:prSet/>
      <dgm:spPr/>
      <dgm:t>
        <a:bodyPr/>
        <a:lstStyle/>
        <a:p>
          <a:endParaRPr lang="en-US"/>
        </a:p>
      </dgm:t>
    </dgm:pt>
    <dgm:pt modelId="{086B900C-D082-453D-87EA-B274DF05FE97}" type="sibTrans" cxnId="{8AD5B91C-5B58-4D55-B5DD-EF83124C1782}">
      <dgm:prSet/>
      <dgm:spPr/>
      <dgm:t>
        <a:bodyPr/>
        <a:lstStyle/>
        <a:p>
          <a:endParaRPr lang="en-US"/>
        </a:p>
      </dgm:t>
    </dgm:pt>
    <dgm:pt modelId="{2707205B-10E9-4D35-815F-606D2539D428}">
      <dgm:prSet phldrT="[Text]" custT="1"/>
      <dgm:spPr/>
      <dgm:t>
        <a:bodyPr/>
        <a:lstStyle/>
        <a:p>
          <a:r>
            <a:rPr lang="en-US" sz="2400" dirty="0">
              <a:latin typeface="Century Gothic" panose="020B0502020202020204" pitchFamily="34" charset="0"/>
            </a:rPr>
            <a:t>Vary by Individual 0-7%</a:t>
          </a:r>
        </a:p>
      </dgm:t>
    </dgm:pt>
    <dgm:pt modelId="{49C911E6-F600-4853-BE66-39C47AEA41EC}" type="sibTrans" cxnId="{B222C0D1-694E-4B01-8D67-2F48FB684C8D}">
      <dgm:prSet/>
      <dgm:spPr/>
      <dgm:t>
        <a:bodyPr/>
        <a:lstStyle/>
        <a:p>
          <a:endParaRPr lang="en-US"/>
        </a:p>
      </dgm:t>
    </dgm:pt>
    <dgm:pt modelId="{3B07527E-20EE-40D3-9C4E-334190B29677}" type="parTrans" cxnId="{B222C0D1-694E-4B01-8D67-2F48FB684C8D}">
      <dgm:prSet/>
      <dgm:spPr/>
      <dgm:t>
        <a:bodyPr/>
        <a:lstStyle/>
        <a:p>
          <a:endParaRPr lang="en-US"/>
        </a:p>
      </dgm:t>
    </dgm:pt>
    <dgm:pt modelId="{59B1699B-A16C-43EA-B8DB-43A5702F987C}" type="pres">
      <dgm:prSet presAssocID="{9CA4AC12-B918-4A9B-B2E5-44501B1EFA82}" presName="Name0" presStyleCnt="0">
        <dgm:presLayoutVars>
          <dgm:dir/>
          <dgm:animLvl val="lvl"/>
          <dgm:resizeHandles val="exact"/>
        </dgm:presLayoutVars>
      </dgm:prSet>
      <dgm:spPr/>
      <dgm:t>
        <a:bodyPr/>
        <a:lstStyle/>
        <a:p>
          <a:endParaRPr lang="en-US"/>
        </a:p>
      </dgm:t>
    </dgm:pt>
    <dgm:pt modelId="{48853BD8-0363-4BB6-AF27-44F0318BE6EF}" type="pres">
      <dgm:prSet presAssocID="{C290EACC-347C-4309-8A9D-319CED7FD5B5}" presName="composite" presStyleCnt="0"/>
      <dgm:spPr/>
    </dgm:pt>
    <dgm:pt modelId="{17A365A6-D169-4CF5-9E90-74A70E4E5689}" type="pres">
      <dgm:prSet presAssocID="{C290EACC-347C-4309-8A9D-319CED7FD5B5}" presName="parTx" presStyleLbl="alignNode1" presStyleIdx="0" presStyleCnt="2">
        <dgm:presLayoutVars>
          <dgm:chMax val="0"/>
          <dgm:chPref val="0"/>
          <dgm:bulletEnabled val="1"/>
        </dgm:presLayoutVars>
      </dgm:prSet>
      <dgm:spPr/>
      <dgm:t>
        <a:bodyPr/>
        <a:lstStyle/>
        <a:p>
          <a:endParaRPr lang="en-US"/>
        </a:p>
      </dgm:t>
    </dgm:pt>
    <dgm:pt modelId="{39737C2E-1C22-4018-B543-FACD57B8E25D}" type="pres">
      <dgm:prSet presAssocID="{C290EACC-347C-4309-8A9D-319CED7FD5B5}" presName="desTx" presStyleLbl="alignAccFollowNode1" presStyleIdx="0" presStyleCnt="2">
        <dgm:presLayoutVars>
          <dgm:bulletEnabled val="1"/>
        </dgm:presLayoutVars>
      </dgm:prSet>
      <dgm:spPr/>
      <dgm:t>
        <a:bodyPr/>
        <a:lstStyle/>
        <a:p>
          <a:endParaRPr lang="en-US"/>
        </a:p>
      </dgm:t>
    </dgm:pt>
    <dgm:pt modelId="{A7200B20-3059-481D-A88D-2816F6909663}" type="pres">
      <dgm:prSet presAssocID="{62F981FD-EC93-483A-9903-CDF6D376820D}" presName="space" presStyleCnt="0"/>
      <dgm:spPr/>
    </dgm:pt>
    <dgm:pt modelId="{F6230BD2-39EE-4A4B-8CDB-36A88B1E66D0}" type="pres">
      <dgm:prSet presAssocID="{847C32C2-8D0A-4A32-9FA5-4F04689680ED}" presName="composite" presStyleCnt="0"/>
      <dgm:spPr/>
    </dgm:pt>
    <dgm:pt modelId="{827D491D-C7A7-44D3-BC54-FBAE638F1FEA}" type="pres">
      <dgm:prSet presAssocID="{847C32C2-8D0A-4A32-9FA5-4F04689680ED}" presName="parTx" presStyleLbl="alignNode1" presStyleIdx="1" presStyleCnt="2">
        <dgm:presLayoutVars>
          <dgm:chMax val="0"/>
          <dgm:chPref val="0"/>
          <dgm:bulletEnabled val="1"/>
        </dgm:presLayoutVars>
      </dgm:prSet>
      <dgm:spPr/>
      <dgm:t>
        <a:bodyPr/>
        <a:lstStyle/>
        <a:p>
          <a:endParaRPr lang="en-US"/>
        </a:p>
      </dgm:t>
    </dgm:pt>
    <dgm:pt modelId="{6F75DF7B-C1B5-4A0B-A1F0-B1DA4110F1B2}" type="pres">
      <dgm:prSet presAssocID="{847C32C2-8D0A-4A32-9FA5-4F04689680ED}" presName="desTx" presStyleLbl="alignAccFollowNode1" presStyleIdx="1" presStyleCnt="2">
        <dgm:presLayoutVars>
          <dgm:bulletEnabled val="1"/>
        </dgm:presLayoutVars>
      </dgm:prSet>
      <dgm:spPr/>
      <dgm:t>
        <a:bodyPr/>
        <a:lstStyle/>
        <a:p>
          <a:endParaRPr lang="en-US"/>
        </a:p>
      </dgm:t>
    </dgm:pt>
  </dgm:ptLst>
  <dgm:cxnLst>
    <dgm:cxn modelId="{9C2D5FEB-CB77-4F20-9494-AC0BE7E7D1C2}" srcId="{9CA4AC12-B918-4A9B-B2E5-44501B1EFA82}" destId="{847C32C2-8D0A-4A32-9FA5-4F04689680ED}" srcOrd="1" destOrd="0" parTransId="{919C6110-9915-4CC9-809F-DD4A4EF85FA9}" sibTransId="{93C7EAFF-97BD-47F7-A017-D0E2833749EA}"/>
    <dgm:cxn modelId="{C1C97FA3-9CF6-4163-B852-16DE796A53C0}" type="presOf" srcId="{9CA4AC12-B918-4A9B-B2E5-44501B1EFA82}" destId="{59B1699B-A16C-43EA-B8DB-43A5702F987C}" srcOrd="0" destOrd="0" presId="urn:microsoft.com/office/officeart/2005/8/layout/hList1"/>
    <dgm:cxn modelId="{33B323A4-2158-4880-AAF9-38ED69060C71}" srcId="{9CA4AC12-B918-4A9B-B2E5-44501B1EFA82}" destId="{C290EACC-347C-4309-8A9D-319CED7FD5B5}" srcOrd="0" destOrd="0" parTransId="{AF582928-6BD9-4C51-8BFD-B8FC38E66870}" sibTransId="{62F981FD-EC93-483A-9903-CDF6D376820D}"/>
    <dgm:cxn modelId="{B222C0D1-694E-4B01-8D67-2F48FB684C8D}" srcId="{847C32C2-8D0A-4A32-9FA5-4F04689680ED}" destId="{2707205B-10E9-4D35-815F-606D2539D428}" srcOrd="1" destOrd="0" parTransId="{3B07527E-20EE-40D3-9C4E-334190B29677}" sibTransId="{49C911E6-F600-4853-BE66-39C47AEA41EC}"/>
    <dgm:cxn modelId="{13B96575-6E22-483F-8CE8-B4D28E25758A}" srcId="{847C32C2-8D0A-4A32-9FA5-4F04689680ED}" destId="{E9003C37-F086-41A9-959F-0CAE3B3790ED}" srcOrd="0" destOrd="0" parTransId="{21FC6C63-5381-440F-90EB-75428A1380DA}" sibTransId="{576E2E72-6650-453A-A7EA-DC0DF25C8ADD}"/>
    <dgm:cxn modelId="{837D4E10-6CAE-4732-8CCE-653AAA1D10F4}" type="presOf" srcId="{32337009-E1A4-44CB-AF4C-06058C978B41}" destId="{39737C2E-1C22-4018-B543-FACD57B8E25D}" srcOrd="0" destOrd="0" presId="urn:microsoft.com/office/officeart/2005/8/layout/hList1"/>
    <dgm:cxn modelId="{E85E728C-E2EF-4727-8F93-04A9DC60B19A}" type="presOf" srcId="{D275EE3B-16C7-4298-8F8B-73CC722EFA1B}" destId="{39737C2E-1C22-4018-B543-FACD57B8E25D}" srcOrd="0" destOrd="2" presId="urn:microsoft.com/office/officeart/2005/8/layout/hList1"/>
    <dgm:cxn modelId="{72E58831-8B5B-4EC5-8098-EC4CD4FE96B0}" srcId="{C290EACC-347C-4309-8A9D-319CED7FD5B5}" destId="{6225152A-7340-4D46-9572-397D9D211CAE}" srcOrd="1" destOrd="0" parTransId="{806EE8B5-BBCD-414E-A6AA-352FEFF8F9A8}" sibTransId="{4E530805-2050-4862-9DED-32976917F08B}"/>
    <dgm:cxn modelId="{8123812D-CB2C-4E90-A9DE-FBCEE35C19D3}" type="presOf" srcId="{2707205B-10E9-4D35-815F-606D2539D428}" destId="{6F75DF7B-C1B5-4A0B-A1F0-B1DA4110F1B2}" srcOrd="0" destOrd="1" presId="urn:microsoft.com/office/officeart/2005/8/layout/hList1"/>
    <dgm:cxn modelId="{963FA900-74C1-4FC1-849E-B018CC8BB90F}" srcId="{C290EACC-347C-4309-8A9D-319CED7FD5B5}" destId="{32337009-E1A4-44CB-AF4C-06058C978B41}" srcOrd="0" destOrd="0" parTransId="{3E99B854-D86A-4DC0-81C4-F2959D1515A4}" sibTransId="{8E9C1399-86F3-4567-B28E-4D50B4224624}"/>
    <dgm:cxn modelId="{238C83F4-B7E4-454E-AF14-291742289AE9}" type="presOf" srcId="{847C32C2-8D0A-4A32-9FA5-4F04689680ED}" destId="{827D491D-C7A7-44D3-BC54-FBAE638F1FEA}" srcOrd="0" destOrd="0" presId="urn:microsoft.com/office/officeart/2005/8/layout/hList1"/>
    <dgm:cxn modelId="{F57249CF-82CB-45AD-AFF3-1C5EAB4A23AE}" type="presOf" srcId="{6225152A-7340-4D46-9572-397D9D211CAE}" destId="{39737C2E-1C22-4018-B543-FACD57B8E25D}" srcOrd="0" destOrd="1" presId="urn:microsoft.com/office/officeart/2005/8/layout/hList1"/>
    <dgm:cxn modelId="{7B726AE7-F1A8-4B0F-B2EF-4006515A9CD5}" type="presOf" srcId="{C290EACC-347C-4309-8A9D-319CED7FD5B5}" destId="{17A365A6-D169-4CF5-9E90-74A70E4E5689}" srcOrd="0" destOrd="0" presId="urn:microsoft.com/office/officeart/2005/8/layout/hList1"/>
    <dgm:cxn modelId="{8AD5B91C-5B58-4D55-B5DD-EF83124C1782}" srcId="{C290EACC-347C-4309-8A9D-319CED7FD5B5}" destId="{D275EE3B-16C7-4298-8F8B-73CC722EFA1B}" srcOrd="2" destOrd="0" parTransId="{444F610D-FC7A-4E2C-8F85-A757B58017D3}" sibTransId="{086B900C-D082-453D-87EA-B274DF05FE97}"/>
    <dgm:cxn modelId="{2062AFDB-EE19-4592-A6CF-26F429DC8580}" type="presOf" srcId="{E9003C37-F086-41A9-959F-0CAE3B3790ED}" destId="{6F75DF7B-C1B5-4A0B-A1F0-B1DA4110F1B2}" srcOrd="0" destOrd="0" presId="urn:microsoft.com/office/officeart/2005/8/layout/hList1"/>
    <dgm:cxn modelId="{BC64F1EB-8B1C-4669-8580-B02648BD8116}" type="presParOf" srcId="{59B1699B-A16C-43EA-B8DB-43A5702F987C}" destId="{48853BD8-0363-4BB6-AF27-44F0318BE6EF}" srcOrd="0" destOrd="0" presId="urn:microsoft.com/office/officeart/2005/8/layout/hList1"/>
    <dgm:cxn modelId="{7DD77C33-EFC9-4E55-BFB0-E2E7A9E96663}" type="presParOf" srcId="{48853BD8-0363-4BB6-AF27-44F0318BE6EF}" destId="{17A365A6-D169-4CF5-9E90-74A70E4E5689}" srcOrd="0" destOrd="0" presId="urn:microsoft.com/office/officeart/2005/8/layout/hList1"/>
    <dgm:cxn modelId="{D79F427E-303F-4457-ACFF-A0F7B29AD475}" type="presParOf" srcId="{48853BD8-0363-4BB6-AF27-44F0318BE6EF}" destId="{39737C2E-1C22-4018-B543-FACD57B8E25D}" srcOrd="1" destOrd="0" presId="urn:microsoft.com/office/officeart/2005/8/layout/hList1"/>
    <dgm:cxn modelId="{691AFC68-B29D-423B-AF16-3C54C2943001}" type="presParOf" srcId="{59B1699B-A16C-43EA-B8DB-43A5702F987C}" destId="{A7200B20-3059-481D-A88D-2816F6909663}" srcOrd="1" destOrd="0" presId="urn:microsoft.com/office/officeart/2005/8/layout/hList1"/>
    <dgm:cxn modelId="{EE830946-E53D-4D7A-95D8-5B32947E4213}" type="presParOf" srcId="{59B1699B-A16C-43EA-B8DB-43A5702F987C}" destId="{F6230BD2-39EE-4A4B-8CDB-36A88B1E66D0}" srcOrd="2" destOrd="0" presId="urn:microsoft.com/office/officeart/2005/8/layout/hList1"/>
    <dgm:cxn modelId="{967BCF4E-09BE-413A-A07D-55B4E3A566B4}" type="presParOf" srcId="{F6230BD2-39EE-4A4B-8CDB-36A88B1E66D0}" destId="{827D491D-C7A7-44D3-BC54-FBAE638F1FEA}" srcOrd="0" destOrd="0" presId="urn:microsoft.com/office/officeart/2005/8/layout/hList1"/>
    <dgm:cxn modelId="{E2CCBDFC-584B-45D9-8B32-8968DF9E3A3A}" type="presParOf" srcId="{F6230BD2-39EE-4A4B-8CDB-36A88B1E66D0}" destId="{6F75DF7B-C1B5-4A0B-A1F0-B1DA4110F1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CA4AC12-B918-4A9B-B2E5-44501B1EFA82}"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C290EACC-347C-4309-8A9D-319CED7FD5B5}">
      <dgm:prSet phldrT="[Text]"/>
      <dgm:spPr>
        <a:solidFill>
          <a:srgbClr val="800000"/>
        </a:solidFill>
      </dgm:spPr>
      <dgm:t>
        <a:bodyPr/>
        <a:lstStyle/>
        <a:p>
          <a:r>
            <a:rPr lang="en-US" dirty="0"/>
            <a:t>Merit Increase</a:t>
          </a:r>
        </a:p>
      </dgm:t>
    </dgm:pt>
    <dgm:pt modelId="{AF582928-6BD9-4C51-8BFD-B8FC38E66870}" type="parTrans" cxnId="{33B323A4-2158-4880-AAF9-38ED69060C71}">
      <dgm:prSet/>
      <dgm:spPr/>
      <dgm:t>
        <a:bodyPr/>
        <a:lstStyle/>
        <a:p>
          <a:endParaRPr lang="en-US"/>
        </a:p>
      </dgm:t>
    </dgm:pt>
    <dgm:pt modelId="{62F981FD-EC93-483A-9903-CDF6D376820D}" type="sibTrans" cxnId="{33B323A4-2158-4880-AAF9-38ED69060C71}">
      <dgm:prSet/>
      <dgm:spPr/>
      <dgm:t>
        <a:bodyPr/>
        <a:lstStyle/>
        <a:p>
          <a:endParaRPr lang="en-US"/>
        </a:p>
      </dgm:t>
    </dgm:pt>
    <dgm:pt modelId="{32337009-E1A4-44CB-AF4C-06058C978B41}">
      <dgm:prSet phldrT="[Text]" custT="1"/>
      <dgm:spPr/>
      <dgm:t>
        <a:bodyPr/>
        <a:lstStyle/>
        <a:p>
          <a:r>
            <a:rPr lang="en-US" sz="2600" dirty="0">
              <a:latin typeface="Century Gothic" panose="020B0502020202020204" pitchFamily="34" charset="0"/>
            </a:rPr>
            <a:t>Exceptional – 1%</a:t>
          </a:r>
        </a:p>
      </dgm:t>
    </dgm:pt>
    <dgm:pt modelId="{3E99B854-D86A-4DC0-81C4-F2959D1515A4}" type="parTrans" cxnId="{963FA900-74C1-4FC1-849E-B018CC8BB90F}">
      <dgm:prSet/>
      <dgm:spPr/>
      <dgm:t>
        <a:bodyPr/>
        <a:lstStyle/>
        <a:p>
          <a:endParaRPr lang="en-US"/>
        </a:p>
      </dgm:t>
    </dgm:pt>
    <dgm:pt modelId="{8E9C1399-86F3-4567-B28E-4D50B4224624}" type="sibTrans" cxnId="{963FA900-74C1-4FC1-849E-B018CC8BB90F}">
      <dgm:prSet/>
      <dgm:spPr/>
      <dgm:t>
        <a:bodyPr/>
        <a:lstStyle/>
        <a:p>
          <a:endParaRPr lang="en-US"/>
        </a:p>
      </dgm:t>
    </dgm:pt>
    <dgm:pt modelId="{847C32C2-8D0A-4A32-9FA5-4F04689680ED}">
      <dgm:prSet phldrT="[Text]"/>
      <dgm:spPr>
        <a:solidFill>
          <a:srgbClr val="800000"/>
        </a:solidFill>
      </dgm:spPr>
      <dgm:t>
        <a:bodyPr/>
        <a:lstStyle/>
        <a:p>
          <a:r>
            <a:rPr lang="en-US" dirty="0"/>
            <a:t>Discretionary</a:t>
          </a:r>
        </a:p>
        <a:p>
          <a:r>
            <a:rPr lang="en-US" dirty="0"/>
            <a:t>Merit Pay </a:t>
          </a:r>
        </a:p>
      </dgm:t>
    </dgm:pt>
    <dgm:pt modelId="{919C6110-9915-4CC9-809F-DD4A4EF85FA9}" type="parTrans" cxnId="{9C2D5FEB-CB77-4F20-9494-AC0BE7E7D1C2}">
      <dgm:prSet/>
      <dgm:spPr/>
      <dgm:t>
        <a:bodyPr/>
        <a:lstStyle/>
        <a:p>
          <a:endParaRPr lang="en-US"/>
        </a:p>
      </dgm:t>
    </dgm:pt>
    <dgm:pt modelId="{93C7EAFF-97BD-47F7-A017-D0E2833749EA}" type="sibTrans" cxnId="{9C2D5FEB-CB77-4F20-9494-AC0BE7E7D1C2}">
      <dgm:prSet/>
      <dgm:spPr/>
      <dgm:t>
        <a:bodyPr/>
        <a:lstStyle/>
        <a:p>
          <a:endParaRPr lang="en-US"/>
        </a:p>
      </dgm:t>
    </dgm:pt>
    <dgm:pt modelId="{E9003C37-F086-41A9-959F-0CAE3B3790ED}">
      <dgm:prSet phldrT="[Text]" custT="1"/>
      <dgm:spPr/>
      <dgm:t>
        <a:bodyPr/>
        <a:lstStyle/>
        <a:p>
          <a:r>
            <a:rPr lang="en-US" sz="2400" dirty="0">
              <a:latin typeface="Century Gothic" panose="020B0502020202020204" pitchFamily="34" charset="0"/>
            </a:rPr>
            <a:t>Allocated to Departments by VP</a:t>
          </a:r>
        </a:p>
      </dgm:t>
    </dgm:pt>
    <dgm:pt modelId="{21FC6C63-5381-440F-90EB-75428A1380DA}" type="parTrans" cxnId="{13B96575-6E22-483F-8CE8-B4D28E25758A}">
      <dgm:prSet/>
      <dgm:spPr/>
      <dgm:t>
        <a:bodyPr/>
        <a:lstStyle/>
        <a:p>
          <a:endParaRPr lang="en-US"/>
        </a:p>
      </dgm:t>
    </dgm:pt>
    <dgm:pt modelId="{576E2E72-6650-453A-A7EA-DC0DF25C8ADD}" type="sibTrans" cxnId="{13B96575-6E22-483F-8CE8-B4D28E25758A}">
      <dgm:prSet/>
      <dgm:spPr/>
      <dgm:t>
        <a:bodyPr/>
        <a:lstStyle/>
        <a:p>
          <a:endParaRPr lang="en-US"/>
        </a:p>
      </dgm:t>
    </dgm:pt>
    <dgm:pt modelId="{6225152A-7340-4D46-9572-397D9D211CAE}">
      <dgm:prSet phldrT="[Text]" custT="1"/>
      <dgm:spPr/>
      <dgm:t>
        <a:bodyPr/>
        <a:lstStyle/>
        <a:p>
          <a:r>
            <a:rPr lang="en-US" sz="2600" dirty="0">
              <a:latin typeface="Century Gothic" panose="020B0502020202020204" pitchFamily="34" charset="0"/>
            </a:rPr>
            <a:t>Highly Effective – 1%</a:t>
          </a:r>
        </a:p>
      </dgm:t>
    </dgm:pt>
    <dgm:pt modelId="{806EE8B5-BBCD-414E-A6AA-352FEFF8F9A8}" type="parTrans" cxnId="{72E58831-8B5B-4EC5-8098-EC4CD4FE96B0}">
      <dgm:prSet/>
      <dgm:spPr/>
      <dgm:t>
        <a:bodyPr/>
        <a:lstStyle/>
        <a:p>
          <a:endParaRPr lang="en-US"/>
        </a:p>
      </dgm:t>
    </dgm:pt>
    <dgm:pt modelId="{4E530805-2050-4862-9DED-32976917F08B}" type="sibTrans" cxnId="{72E58831-8B5B-4EC5-8098-EC4CD4FE96B0}">
      <dgm:prSet/>
      <dgm:spPr/>
      <dgm:t>
        <a:bodyPr/>
        <a:lstStyle/>
        <a:p>
          <a:endParaRPr lang="en-US"/>
        </a:p>
      </dgm:t>
    </dgm:pt>
    <dgm:pt modelId="{D275EE3B-16C7-4298-8F8B-73CC722EFA1B}">
      <dgm:prSet phldrT="[Text]" custT="1"/>
      <dgm:spPr/>
      <dgm:t>
        <a:bodyPr/>
        <a:lstStyle/>
        <a:p>
          <a:r>
            <a:rPr lang="en-US" sz="2600" dirty="0">
              <a:latin typeface="Century Gothic" panose="020B0502020202020204" pitchFamily="34" charset="0"/>
            </a:rPr>
            <a:t>Proficient - .5%</a:t>
          </a:r>
        </a:p>
      </dgm:t>
    </dgm:pt>
    <dgm:pt modelId="{444F610D-FC7A-4E2C-8F85-A757B58017D3}" type="parTrans" cxnId="{8AD5B91C-5B58-4D55-B5DD-EF83124C1782}">
      <dgm:prSet/>
      <dgm:spPr/>
      <dgm:t>
        <a:bodyPr/>
        <a:lstStyle/>
        <a:p>
          <a:endParaRPr lang="en-US"/>
        </a:p>
      </dgm:t>
    </dgm:pt>
    <dgm:pt modelId="{086B900C-D082-453D-87EA-B274DF05FE97}" type="sibTrans" cxnId="{8AD5B91C-5B58-4D55-B5DD-EF83124C1782}">
      <dgm:prSet/>
      <dgm:spPr/>
      <dgm:t>
        <a:bodyPr/>
        <a:lstStyle/>
        <a:p>
          <a:endParaRPr lang="en-US"/>
        </a:p>
      </dgm:t>
    </dgm:pt>
    <dgm:pt modelId="{2707205B-10E9-4D35-815F-606D2539D428}">
      <dgm:prSet phldrT="[Text]" custT="1"/>
      <dgm:spPr/>
      <dgm:t>
        <a:bodyPr/>
        <a:lstStyle/>
        <a:p>
          <a:r>
            <a:rPr lang="en-US" sz="2400" dirty="0">
              <a:latin typeface="Century Gothic" panose="020B0502020202020204" pitchFamily="34" charset="0"/>
            </a:rPr>
            <a:t>Vary by Individual 0-7%</a:t>
          </a:r>
        </a:p>
      </dgm:t>
    </dgm:pt>
    <dgm:pt modelId="{49C911E6-F600-4853-BE66-39C47AEA41EC}" type="sibTrans" cxnId="{B222C0D1-694E-4B01-8D67-2F48FB684C8D}">
      <dgm:prSet/>
      <dgm:spPr/>
      <dgm:t>
        <a:bodyPr/>
        <a:lstStyle/>
        <a:p>
          <a:endParaRPr lang="en-US"/>
        </a:p>
      </dgm:t>
    </dgm:pt>
    <dgm:pt modelId="{3B07527E-20EE-40D3-9C4E-334190B29677}" type="parTrans" cxnId="{B222C0D1-694E-4B01-8D67-2F48FB684C8D}">
      <dgm:prSet/>
      <dgm:spPr/>
      <dgm:t>
        <a:bodyPr/>
        <a:lstStyle/>
        <a:p>
          <a:endParaRPr lang="en-US"/>
        </a:p>
      </dgm:t>
    </dgm:pt>
    <dgm:pt modelId="{59B1699B-A16C-43EA-B8DB-43A5702F987C}" type="pres">
      <dgm:prSet presAssocID="{9CA4AC12-B918-4A9B-B2E5-44501B1EFA82}" presName="Name0" presStyleCnt="0">
        <dgm:presLayoutVars>
          <dgm:dir/>
          <dgm:animLvl val="lvl"/>
          <dgm:resizeHandles val="exact"/>
        </dgm:presLayoutVars>
      </dgm:prSet>
      <dgm:spPr/>
      <dgm:t>
        <a:bodyPr/>
        <a:lstStyle/>
        <a:p>
          <a:endParaRPr lang="en-US"/>
        </a:p>
      </dgm:t>
    </dgm:pt>
    <dgm:pt modelId="{48853BD8-0363-4BB6-AF27-44F0318BE6EF}" type="pres">
      <dgm:prSet presAssocID="{C290EACC-347C-4309-8A9D-319CED7FD5B5}" presName="composite" presStyleCnt="0"/>
      <dgm:spPr/>
    </dgm:pt>
    <dgm:pt modelId="{17A365A6-D169-4CF5-9E90-74A70E4E5689}" type="pres">
      <dgm:prSet presAssocID="{C290EACC-347C-4309-8A9D-319CED7FD5B5}" presName="parTx" presStyleLbl="alignNode1" presStyleIdx="0" presStyleCnt="2">
        <dgm:presLayoutVars>
          <dgm:chMax val="0"/>
          <dgm:chPref val="0"/>
          <dgm:bulletEnabled val="1"/>
        </dgm:presLayoutVars>
      </dgm:prSet>
      <dgm:spPr/>
      <dgm:t>
        <a:bodyPr/>
        <a:lstStyle/>
        <a:p>
          <a:endParaRPr lang="en-US"/>
        </a:p>
      </dgm:t>
    </dgm:pt>
    <dgm:pt modelId="{39737C2E-1C22-4018-B543-FACD57B8E25D}" type="pres">
      <dgm:prSet presAssocID="{C290EACC-347C-4309-8A9D-319CED7FD5B5}" presName="desTx" presStyleLbl="alignAccFollowNode1" presStyleIdx="0" presStyleCnt="2">
        <dgm:presLayoutVars>
          <dgm:bulletEnabled val="1"/>
        </dgm:presLayoutVars>
      </dgm:prSet>
      <dgm:spPr/>
      <dgm:t>
        <a:bodyPr/>
        <a:lstStyle/>
        <a:p>
          <a:endParaRPr lang="en-US"/>
        </a:p>
      </dgm:t>
    </dgm:pt>
    <dgm:pt modelId="{A7200B20-3059-481D-A88D-2816F6909663}" type="pres">
      <dgm:prSet presAssocID="{62F981FD-EC93-483A-9903-CDF6D376820D}" presName="space" presStyleCnt="0"/>
      <dgm:spPr/>
    </dgm:pt>
    <dgm:pt modelId="{F6230BD2-39EE-4A4B-8CDB-36A88B1E66D0}" type="pres">
      <dgm:prSet presAssocID="{847C32C2-8D0A-4A32-9FA5-4F04689680ED}" presName="composite" presStyleCnt="0"/>
      <dgm:spPr/>
    </dgm:pt>
    <dgm:pt modelId="{827D491D-C7A7-44D3-BC54-FBAE638F1FEA}" type="pres">
      <dgm:prSet presAssocID="{847C32C2-8D0A-4A32-9FA5-4F04689680ED}" presName="parTx" presStyleLbl="alignNode1" presStyleIdx="1" presStyleCnt="2" custLinFactNeighborX="22362" custLinFactNeighborY="2343">
        <dgm:presLayoutVars>
          <dgm:chMax val="0"/>
          <dgm:chPref val="0"/>
          <dgm:bulletEnabled val="1"/>
        </dgm:presLayoutVars>
      </dgm:prSet>
      <dgm:spPr/>
      <dgm:t>
        <a:bodyPr/>
        <a:lstStyle/>
        <a:p>
          <a:endParaRPr lang="en-US"/>
        </a:p>
      </dgm:t>
    </dgm:pt>
    <dgm:pt modelId="{6F75DF7B-C1B5-4A0B-A1F0-B1DA4110F1B2}" type="pres">
      <dgm:prSet presAssocID="{847C32C2-8D0A-4A32-9FA5-4F04689680ED}" presName="desTx" presStyleLbl="alignAccFollowNode1" presStyleIdx="1" presStyleCnt="2">
        <dgm:presLayoutVars>
          <dgm:bulletEnabled val="1"/>
        </dgm:presLayoutVars>
      </dgm:prSet>
      <dgm:spPr/>
      <dgm:t>
        <a:bodyPr/>
        <a:lstStyle/>
        <a:p>
          <a:endParaRPr lang="en-US"/>
        </a:p>
      </dgm:t>
    </dgm:pt>
  </dgm:ptLst>
  <dgm:cxnLst>
    <dgm:cxn modelId="{9C2D5FEB-CB77-4F20-9494-AC0BE7E7D1C2}" srcId="{9CA4AC12-B918-4A9B-B2E5-44501B1EFA82}" destId="{847C32C2-8D0A-4A32-9FA5-4F04689680ED}" srcOrd="1" destOrd="0" parTransId="{919C6110-9915-4CC9-809F-DD4A4EF85FA9}" sibTransId="{93C7EAFF-97BD-47F7-A017-D0E2833749EA}"/>
    <dgm:cxn modelId="{C1C97FA3-9CF6-4163-B852-16DE796A53C0}" type="presOf" srcId="{9CA4AC12-B918-4A9B-B2E5-44501B1EFA82}" destId="{59B1699B-A16C-43EA-B8DB-43A5702F987C}" srcOrd="0" destOrd="0" presId="urn:microsoft.com/office/officeart/2005/8/layout/hList1"/>
    <dgm:cxn modelId="{33B323A4-2158-4880-AAF9-38ED69060C71}" srcId="{9CA4AC12-B918-4A9B-B2E5-44501B1EFA82}" destId="{C290EACC-347C-4309-8A9D-319CED7FD5B5}" srcOrd="0" destOrd="0" parTransId="{AF582928-6BD9-4C51-8BFD-B8FC38E66870}" sibTransId="{62F981FD-EC93-483A-9903-CDF6D376820D}"/>
    <dgm:cxn modelId="{B222C0D1-694E-4B01-8D67-2F48FB684C8D}" srcId="{847C32C2-8D0A-4A32-9FA5-4F04689680ED}" destId="{2707205B-10E9-4D35-815F-606D2539D428}" srcOrd="1" destOrd="0" parTransId="{3B07527E-20EE-40D3-9C4E-334190B29677}" sibTransId="{49C911E6-F600-4853-BE66-39C47AEA41EC}"/>
    <dgm:cxn modelId="{13B96575-6E22-483F-8CE8-B4D28E25758A}" srcId="{847C32C2-8D0A-4A32-9FA5-4F04689680ED}" destId="{E9003C37-F086-41A9-959F-0CAE3B3790ED}" srcOrd="0" destOrd="0" parTransId="{21FC6C63-5381-440F-90EB-75428A1380DA}" sibTransId="{576E2E72-6650-453A-A7EA-DC0DF25C8ADD}"/>
    <dgm:cxn modelId="{837D4E10-6CAE-4732-8CCE-653AAA1D10F4}" type="presOf" srcId="{32337009-E1A4-44CB-AF4C-06058C978B41}" destId="{39737C2E-1C22-4018-B543-FACD57B8E25D}" srcOrd="0" destOrd="0" presId="urn:microsoft.com/office/officeart/2005/8/layout/hList1"/>
    <dgm:cxn modelId="{E85E728C-E2EF-4727-8F93-04A9DC60B19A}" type="presOf" srcId="{D275EE3B-16C7-4298-8F8B-73CC722EFA1B}" destId="{39737C2E-1C22-4018-B543-FACD57B8E25D}" srcOrd="0" destOrd="2" presId="urn:microsoft.com/office/officeart/2005/8/layout/hList1"/>
    <dgm:cxn modelId="{72E58831-8B5B-4EC5-8098-EC4CD4FE96B0}" srcId="{C290EACC-347C-4309-8A9D-319CED7FD5B5}" destId="{6225152A-7340-4D46-9572-397D9D211CAE}" srcOrd="1" destOrd="0" parTransId="{806EE8B5-BBCD-414E-A6AA-352FEFF8F9A8}" sibTransId="{4E530805-2050-4862-9DED-32976917F08B}"/>
    <dgm:cxn modelId="{8123812D-CB2C-4E90-A9DE-FBCEE35C19D3}" type="presOf" srcId="{2707205B-10E9-4D35-815F-606D2539D428}" destId="{6F75DF7B-C1B5-4A0B-A1F0-B1DA4110F1B2}" srcOrd="0" destOrd="1" presId="urn:microsoft.com/office/officeart/2005/8/layout/hList1"/>
    <dgm:cxn modelId="{963FA900-74C1-4FC1-849E-B018CC8BB90F}" srcId="{C290EACC-347C-4309-8A9D-319CED7FD5B5}" destId="{32337009-E1A4-44CB-AF4C-06058C978B41}" srcOrd="0" destOrd="0" parTransId="{3E99B854-D86A-4DC0-81C4-F2959D1515A4}" sibTransId="{8E9C1399-86F3-4567-B28E-4D50B4224624}"/>
    <dgm:cxn modelId="{238C83F4-B7E4-454E-AF14-291742289AE9}" type="presOf" srcId="{847C32C2-8D0A-4A32-9FA5-4F04689680ED}" destId="{827D491D-C7A7-44D3-BC54-FBAE638F1FEA}" srcOrd="0" destOrd="0" presId="urn:microsoft.com/office/officeart/2005/8/layout/hList1"/>
    <dgm:cxn modelId="{F57249CF-82CB-45AD-AFF3-1C5EAB4A23AE}" type="presOf" srcId="{6225152A-7340-4D46-9572-397D9D211CAE}" destId="{39737C2E-1C22-4018-B543-FACD57B8E25D}" srcOrd="0" destOrd="1" presId="urn:microsoft.com/office/officeart/2005/8/layout/hList1"/>
    <dgm:cxn modelId="{7B726AE7-F1A8-4B0F-B2EF-4006515A9CD5}" type="presOf" srcId="{C290EACC-347C-4309-8A9D-319CED7FD5B5}" destId="{17A365A6-D169-4CF5-9E90-74A70E4E5689}" srcOrd="0" destOrd="0" presId="urn:microsoft.com/office/officeart/2005/8/layout/hList1"/>
    <dgm:cxn modelId="{8AD5B91C-5B58-4D55-B5DD-EF83124C1782}" srcId="{C290EACC-347C-4309-8A9D-319CED7FD5B5}" destId="{D275EE3B-16C7-4298-8F8B-73CC722EFA1B}" srcOrd="2" destOrd="0" parTransId="{444F610D-FC7A-4E2C-8F85-A757B58017D3}" sibTransId="{086B900C-D082-453D-87EA-B274DF05FE97}"/>
    <dgm:cxn modelId="{2062AFDB-EE19-4592-A6CF-26F429DC8580}" type="presOf" srcId="{E9003C37-F086-41A9-959F-0CAE3B3790ED}" destId="{6F75DF7B-C1B5-4A0B-A1F0-B1DA4110F1B2}" srcOrd="0" destOrd="0" presId="urn:microsoft.com/office/officeart/2005/8/layout/hList1"/>
    <dgm:cxn modelId="{BC64F1EB-8B1C-4669-8580-B02648BD8116}" type="presParOf" srcId="{59B1699B-A16C-43EA-B8DB-43A5702F987C}" destId="{48853BD8-0363-4BB6-AF27-44F0318BE6EF}" srcOrd="0" destOrd="0" presId="urn:microsoft.com/office/officeart/2005/8/layout/hList1"/>
    <dgm:cxn modelId="{7DD77C33-EFC9-4E55-BFB0-E2E7A9E96663}" type="presParOf" srcId="{48853BD8-0363-4BB6-AF27-44F0318BE6EF}" destId="{17A365A6-D169-4CF5-9E90-74A70E4E5689}" srcOrd="0" destOrd="0" presId="urn:microsoft.com/office/officeart/2005/8/layout/hList1"/>
    <dgm:cxn modelId="{D79F427E-303F-4457-ACFF-A0F7B29AD475}" type="presParOf" srcId="{48853BD8-0363-4BB6-AF27-44F0318BE6EF}" destId="{39737C2E-1C22-4018-B543-FACD57B8E25D}" srcOrd="1" destOrd="0" presId="urn:microsoft.com/office/officeart/2005/8/layout/hList1"/>
    <dgm:cxn modelId="{691AFC68-B29D-423B-AF16-3C54C2943001}" type="presParOf" srcId="{59B1699B-A16C-43EA-B8DB-43A5702F987C}" destId="{A7200B20-3059-481D-A88D-2816F6909663}" srcOrd="1" destOrd="0" presId="urn:microsoft.com/office/officeart/2005/8/layout/hList1"/>
    <dgm:cxn modelId="{EE830946-E53D-4D7A-95D8-5B32947E4213}" type="presParOf" srcId="{59B1699B-A16C-43EA-B8DB-43A5702F987C}" destId="{F6230BD2-39EE-4A4B-8CDB-36A88B1E66D0}" srcOrd="2" destOrd="0" presId="urn:microsoft.com/office/officeart/2005/8/layout/hList1"/>
    <dgm:cxn modelId="{967BCF4E-09BE-413A-A07D-55B4E3A566B4}" type="presParOf" srcId="{F6230BD2-39EE-4A4B-8CDB-36A88B1E66D0}" destId="{827D491D-C7A7-44D3-BC54-FBAE638F1FEA}" srcOrd="0" destOrd="0" presId="urn:microsoft.com/office/officeart/2005/8/layout/hList1"/>
    <dgm:cxn modelId="{E2CCBDFC-584B-45D9-8B32-8968DF9E3A3A}" type="presParOf" srcId="{F6230BD2-39EE-4A4B-8CDB-36A88B1E66D0}" destId="{6F75DF7B-C1B5-4A0B-A1F0-B1DA4110F1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Century Gothic" panose="020B0502020202020204" pitchFamily="34" charset="0"/>
              <a:ea typeface="Verdana" panose="020B0604030504040204" pitchFamily="34" charset="0"/>
              <a:cs typeface="Verdana" panose="020B0604030504040204" pitchFamily="34" charset="0"/>
            </a:rPr>
            <a:t>Suggested Factors</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Student/customer service</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Knowledge of the requirements of the position</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Quality of work</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Ability to handle responsibility</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Work productivity</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custLinFactNeighborY="-4204"/>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644E2AB7-B815-499F-8CF4-33B7470A04F4}" type="presOf" srcId="{1E6A6082-EBCB-46CA-BFC1-432CBD59470D}" destId="{24A2005F-1684-4B07-8805-3BC1A3573F65}" srcOrd="0" destOrd="0" presId="urn:microsoft.com/office/officeart/2008/layout/LinedList"/>
    <dgm:cxn modelId="{A4BF3CBA-8107-4E4B-8375-6D4886A813B6}" srcId="{50308796-FE1D-4335-9C20-DD6BFBB592EA}" destId="{BB764DA2-80FB-49BD-9828-739D873BC7E9}" srcOrd="0" destOrd="0" parTransId="{3F5F942F-8E9E-4BB6-97F8-C8712E7919FA}" sibTransId="{4FBCE72A-E018-4960-93D1-11B169BD808D}"/>
    <dgm:cxn modelId="{988BB2E0-0B9F-46E8-96FB-6393B4A81032}" type="presOf" srcId="{9A52D79F-7D0F-43E4-9EED-B02260D6744D}" destId="{E9DC2071-388B-4DB6-9B39-72E4B447C841}" srcOrd="0" destOrd="0" presId="urn:microsoft.com/office/officeart/2008/layout/LinedList"/>
    <dgm:cxn modelId="{A342BD75-EA72-45C9-B16F-E51C0F6BE125}" type="presOf" srcId="{BB764DA2-80FB-49BD-9828-739D873BC7E9}" destId="{161D1E7E-D880-4BE4-B93F-AEAA801446E0}" srcOrd="0" destOrd="0" presId="urn:microsoft.com/office/officeart/2008/layout/LinedList"/>
    <dgm:cxn modelId="{B5ED5E5B-0824-433E-9553-9680771C4A10}" type="presOf" srcId="{9A8BC2EE-6194-4032-858E-9FEAC8EB4D8E}" destId="{3EF53B30-640F-4F4F-B6B0-577FC9FD45AE}"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4C9D5312-C24D-40D3-AA19-B61DED26D2A6}" type="presOf" srcId="{C51D30B1-82DE-4D73-88FF-97A66C7B49CC}" destId="{DDC72984-B603-4618-A094-0E4EF9902172}" srcOrd="0" destOrd="0" presId="urn:microsoft.com/office/officeart/2008/layout/LinedList"/>
    <dgm:cxn modelId="{469F77E9-DB0E-40EF-9886-1D6208A0C78D}" srcId="{50308796-FE1D-4335-9C20-DD6BFBB592EA}" destId="{C51D30B1-82DE-4D73-88FF-97A66C7B49CC}" srcOrd="4" destOrd="0" parTransId="{7934B1F3-E574-478B-AE47-E359780ADEC3}" sibTransId="{31261824-C44F-4570-8D02-A1BF66EDCD27}"/>
    <dgm:cxn modelId="{2538F67B-6885-4D09-A7FE-813A131A693C}" srcId="{50308796-FE1D-4335-9C20-DD6BFBB592EA}" destId="{1E6A6082-EBCB-46CA-BFC1-432CBD59470D}" srcOrd="1" destOrd="0" parTransId="{5B65779C-E891-414B-91A3-A56D2CE31D33}" sibTransId="{7DB9D964-9570-4C0A-9441-36AA7A3CFBA8}"/>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31350904-A6A9-4D84-ABC4-6F7E8E5CBFB1}" type="presOf" srcId="{4BBFBDBB-1C8C-4724-BFE4-40A1E49D2F7B}" destId="{29BD8120-B12F-4279-800B-936A642887DD}" srcOrd="0" destOrd="0" presId="urn:microsoft.com/office/officeart/2008/layout/LinedList"/>
    <dgm:cxn modelId="{6F6675D9-3532-4A17-9B5E-D00D5982B299}" type="presOf" srcId="{50308796-FE1D-4335-9C20-DD6BFBB592EA}" destId="{1EBEC788-E382-416D-A8FD-59972EDC5C01}" srcOrd="0" destOrd="0" presId="urn:microsoft.com/office/officeart/2008/layout/LinedList"/>
    <dgm:cxn modelId="{CE952A63-E043-4408-9681-3A9370629E06}" type="presParOf" srcId="{E9DC2071-388B-4DB6-9B39-72E4B447C841}" destId="{F20FAFA7-F6FF-4C0B-8EEE-5E8E44ED602A}" srcOrd="0" destOrd="0" presId="urn:microsoft.com/office/officeart/2008/layout/LinedList"/>
    <dgm:cxn modelId="{B3DE45C3-CCF4-4B99-96A8-69026F3A253C}" type="presParOf" srcId="{E9DC2071-388B-4DB6-9B39-72E4B447C841}" destId="{D9C8BC17-AB65-4C56-8EC2-0D00F5D3D186}" srcOrd="1" destOrd="0" presId="urn:microsoft.com/office/officeart/2008/layout/LinedList"/>
    <dgm:cxn modelId="{8130059E-DA9D-41C6-830B-E043D4D5DC26}" type="presParOf" srcId="{D9C8BC17-AB65-4C56-8EC2-0D00F5D3D186}" destId="{1EBEC788-E382-416D-A8FD-59972EDC5C01}" srcOrd="0" destOrd="0" presId="urn:microsoft.com/office/officeart/2008/layout/LinedList"/>
    <dgm:cxn modelId="{284AD29D-3DC0-47A4-8D29-212CFB8491C1}" type="presParOf" srcId="{D9C8BC17-AB65-4C56-8EC2-0D00F5D3D186}" destId="{5BF9A2C0-0038-4D9E-855F-4052971431CE}" srcOrd="1" destOrd="0" presId="urn:microsoft.com/office/officeart/2008/layout/LinedList"/>
    <dgm:cxn modelId="{7AB7EE94-31AF-4BA5-938C-CDEF6593EA74}" type="presParOf" srcId="{5BF9A2C0-0038-4D9E-855F-4052971431CE}" destId="{895A900B-3F9B-4300-A617-20F8489D93EE}" srcOrd="0" destOrd="0" presId="urn:microsoft.com/office/officeart/2008/layout/LinedList"/>
    <dgm:cxn modelId="{F9B2AB54-2132-4BE6-8A7B-CE19D41483A8}" type="presParOf" srcId="{5BF9A2C0-0038-4D9E-855F-4052971431CE}" destId="{71D7B6B3-3C0E-4C61-81BC-FE27FC794BCC}" srcOrd="1" destOrd="0" presId="urn:microsoft.com/office/officeart/2008/layout/LinedList"/>
    <dgm:cxn modelId="{EB318A83-90AB-4482-94FB-7D9937FB9704}" type="presParOf" srcId="{71D7B6B3-3C0E-4C61-81BC-FE27FC794BCC}" destId="{AD2F54BB-6E90-489D-8DE4-7B25C6551DEB}" srcOrd="0" destOrd="0" presId="urn:microsoft.com/office/officeart/2008/layout/LinedList"/>
    <dgm:cxn modelId="{C7D8B29F-B546-4FB5-8888-8F0643300BA0}" type="presParOf" srcId="{71D7B6B3-3C0E-4C61-81BC-FE27FC794BCC}" destId="{161D1E7E-D880-4BE4-B93F-AEAA801446E0}" srcOrd="1" destOrd="0" presId="urn:microsoft.com/office/officeart/2008/layout/LinedList"/>
    <dgm:cxn modelId="{DDC26DA7-DB19-4CAC-A156-2C8F1E49BD09}" type="presParOf" srcId="{71D7B6B3-3C0E-4C61-81BC-FE27FC794BCC}" destId="{C7EB808D-749D-4727-944D-A87C35FACFB8}" srcOrd="2" destOrd="0" presId="urn:microsoft.com/office/officeart/2008/layout/LinedList"/>
    <dgm:cxn modelId="{9EA4E3C1-8C7B-4D09-9BC8-A68DE55EA13D}" type="presParOf" srcId="{5BF9A2C0-0038-4D9E-855F-4052971431CE}" destId="{A99339C9-ED8C-4F21-A424-40046561A838}" srcOrd="2" destOrd="0" presId="urn:microsoft.com/office/officeart/2008/layout/LinedList"/>
    <dgm:cxn modelId="{9E24B13F-4ED6-4B4F-B09E-C28F8B79661B}" type="presParOf" srcId="{5BF9A2C0-0038-4D9E-855F-4052971431CE}" destId="{992E5CCA-7F02-4160-990B-DC68A5B976FF}" srcOrd="3" destOrd="0" presId="urn:microsoft.com/office/officeart/2008/layout/LinedList"/>
    <dgm:cxn modelId="{C9A1D2A0-42C3-4AB5-A52A-66CF9890B02E}" type="presParOf" srcId="{5BF9A2C0-0038-4D9E-855F-4052971431CE}" destId="{6EBCE699-6572-4389-A1EC-6F4D4F494215}" srcOrd="4" destOrd="0" presId="urn:microsoft.com/office/officeart/2008/layout/LinedList"/>
    <dgm:cxn modelId="{F3298E0C-6177-4A47-B4BF-1147CC086E75}" type="presParOf" srcId="{6EBCE699-6572-4389-A1EC-6F4D4F494215}" destId="{57E7E397-9801-4F47-BC4E-46C6B372109D}" srcOrd="0" destOrd="0" presId="urn:microsoft.com/office/officeart/2008/layout/LinedList"/>
    <dgm:cxn modelId="{D01115C4-523A-4327-81B8-2393AF00F856}" type="presParOf" srcId="{6EBCE699-6572-4389-A1EC-6F4D4F494215}" destId="{24A2005F-1684-4B07-8805-3BC1A3573F65}" srcOrd="1" destOrd="0" presId="urn:microsoft.com/office/officeart/2008/layout/LinedList"/>
    <dgm:cxn modelId="{43069429-2E87-41F7-ABBA-564649ED998E}" type="presParOf" srcId="{6EBCE699-6572-4389-A1EC-6F4D4F494215}" destId="{EFBED3E4-817B-4B0A-92ED-408A27DDB587}" srcOrd="2" destOrd="0" presId="urn:microsoft.com/office/officeart/2008/layout/LinedList"/>
    <dgm:cxn modelId="{59519DC6-3B86-430F-BE44-A8270299A4AE}" type="presParOf" srcId="{5BF9A2C0-0038-4D9E-855F-4052971431CE}" destId="{9B2AB2D8-916B-4BFF-977E-935A800CEE5E}" srcOrd="5" destOrd="0" presId="urn:microsoft.com/office/officeart/2008/layout/LinedList"/>
    <dgm:cxn modelId="{30933003-09B0-42BD-AD65-5F840E210EC2}" type="presParOf" srcId="{5BF9A2C0-0038-4D9E-855F-4052971431CE}" destId="{76297FEC-8D17-4E72-B043-541CA65630EA}" srcOrd="6" destOrd="0" presId="urn:microsoft.com/office/officeart/2008/layout/LinedList"/>
    <dgm:cxn modelId="{06F35ABB-5DAD-42DF-84DA-FFA7562C53DE}" type="presParOf" srcId="{5BF9A2C0-0038-4D9E-855F-4052971431CE}" destId="{7047D0A4-AC25-485C-ACF0-F7CF3E17CA8D}" srcOrd="7" destOrd="0" presId="urn:microsoft.com/office/officeart/2008/layout/LinedList"/>
    <dgm:cxn modelId="{1395144F-8C81-4745-B6B0-E1E6B097D64A}" type="presParOf" srcId="{7047D0A4-AC25-485C-ACF0-F7CF3E17CA8D}" destId="{D5698334-3235-4128-B5A1-9A2705FE13D1}" srcOrd="0" destOrd="0" presId="urn:microsoft.com/office/officeart/2008/layout/LinedList"/>
    <dgm:cxn modelId="{66ABADC9-9DF5-4D82-8DC2-4A241EF9990F}" type="presParOf" srcId="{7047D0A4-AC25-485C-ACF0-F7CF3E17CA8D}" destId="{29BD8120-B12F-4279-800B-936A642887DD}" srcOrd="1" destOrd="0" presId="urn:microsoft.com/office/officeart/2008/layout/LinedList"/>
    <dgm:cxn modelId="{4FBF07AA-6834-460A-9413-868C58F942BD}" type="presParOf" srcId="{7047D0A4-AC25-485C-ACF0-F7CF3E17CA8D}" destId="{59293785-610E-45B8-915B-7BD8CEF67A03}" srcOrd="2" destOrd="0" presId="urn:microsoft.com/office/officeart/2008/layout/LinedList"/>
    <dgm:cxn modelId="{7F4C164B-507E-4DAB-B2B6-3A4198B5E4C5}" type="presParOf" srcId="{5BF9A2C0-0038-4D9E-855F-4052971431CE}" destId="{A7B6BBD2-CD6F-4BB7-9695-51EBA7057E01}" srcOrd="8" destOrd="0" presId="urn:microsoft.com/office/officeart/2008/layout/LinedList"/>
    <dgm:cxn modelId="{16E176CB-3DDE-4756-AA5E-08E523C7DFE3}" type="presParOf" srcId="{5BF9A2C0-0038-4D9E-855F-4052971431CE}" destId="{CA3AE091-503C-43EF-8477-ED44443ABEF2}" srcOrd="9" destOrd="0" presId="urn:microsoft.com/office/officeart/2008/layout/LinedList"/>
    <dgm:cxn modelId="{CD6CE605-784C-410B-8E58-944F7EF7F9D5}" type="presParOf" srcId="{5BF9A2C0-0038-4D9E-855F-4052971431CE}" destId="{2A07DF60-5213-44A2-9C94-1BB3749B8C36}" srcOrd="10" destOrd="0" presId="urn:microsoft.com/office/officeart/2008/layout/LinedList"/>
    <dgm:cxn modelId="{F038E6CB-BEA5-4963-BDAA-F297ADA43C89}" type="presParOf" srcId="{2A07DF60-5213-44A2-9C94-1BB3749B8C36}" destId="{84CD28AF-5B27-43F8-9B54-B9584D149CDD}" srcOrd="0" destOrd="0" presId="urn:microsoft.com/office/officeart/2008/layout/LinedList"/>
    <dgm:cxn modelId="{225AA262-8E7B-4886-9336-55116E067156}" type="presParOf" srcId="{2A07DF60-5213-44A2-9C94-1BB3749B8C36}" destId="{3EF53B30-640F-4F4F-B6B0-577FC9FD45AE}" srcOrd="1" destOrd="0" presId="urn:microsoft.com/office/officeart/2008/layout/LinedList"/>
    <dgm:cxn modelId="{6FD78613-B005-40D4-9009-0D6BA2DD6829}" type="presParOf" srcId="{2A07DF60-5213-44A2-9C94-1BB3749B8C36}" destId="{D8DBCF93-D073-4E3C-99A2-3FD3271A04BA}" srcOrd="2" destOrd="0" presId="urn:microsoft.com/office/officeart/2008/layout/LinedList"/>
    <dgm:cxn modelId="{8F8A232B-C878-474E-AC1F-30984FCA6369}" type="presParOf" srcId="{5BF9A2C0-0038-4D9E-855F-4052971431CE}" destId="{F07A34E9-B055-484D-BB3C-55C9D5023D7C}" srcOrd="11" destOrd="0" presId="urn:microsoft.com/office/officeart/2008/layout/LinedList"/>
    <dgm:cxn modelId="{376F5B66-B6AA-4766-8901-3FFDE621F8B8}" type="presParOf" srcId="{5BF9A2C0-0038-4D9E-855F-4052971431CE}" destId="{A8AB2DC6-A145-4A7E-9897-9654C2F4AD4F}" srcOrd="12" destOrd="0" presId="urn:microsoft.com/office/officeart/2008/layout/LinedList"/>
    <dgm:cxn modelId="{6E849150-EAD1-49CD-A5EE-017B57691ED1}" type="presParOf" srcId="{5BF9A2C0-0038-4D9E-855F-4052971431CE}" destId="{F8743C76-124B-43B4-8A40-C588290AED47}" srcOrd="13" destOrd="0" presId="urn:microsoft.com/office/officeart/2008/layout/LinedList"/>
    <dgm:cxn modelId="{44C306DE-CB93-4373-AD7B-64CDE96BB88E}" type="presParOf" srcId="{F8743C76-124B-43B4-8A40-C588290AED47}" destId="{5693B95D-75D9-4256-ABCE-0614DF3817B4}" srcOrd="0" destOrd="0" presId="urn:microsoft.com/office/officeart/2008/layout/LinedList"/>
    <dgm:cxn modelId="{66723C2F-8D21-4F1D-A8FF-8C88BB2C6A50}" type="presParOf" srcId="{F8743C76-124B-43B4-8A40-C588290AED47}" destId="{DDC72984-B603-4618-A094-0E4EF9902172}" srcOrd="1" destOrd="0" presId="urn:microsoft.com/office/officeart/2008/layout/LinedList"/>
    <dgm:cxn modelId="{C5A9592A-4742-4F0D-972E-8CC4D814FCEB}" type="presParOf" srcId="{F8743C76-124B-43B4-8A40-C588290AED47}" destId="{6B9F8335-121F-405A-8D97-EA295AAB580D}" srcOrd="2" destOrd="0" presId="urn:microsoft.com/office/officeart/2008/layout/LinedList"/>
    <dgm:cxn modelId="{4D690A7F-DDE4-4C61-B119-EF5419FB1084}" type="presParOf" srcId="{5BF9A2C0-0038-4D9E-855F-4052971431CE}" destId="{7893BD85-DDD7-4810-95E1-4994E9E69CB2}" srcOrd="14" destOrd="0" presId="urn:microsoft.com/office/officeart/2008/layout/LinedList"/>
    <dgm:cxn modelId="{5AD4DDB6-E15D-40CE-8801-10E2885E839F}"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Contrast Error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compare performance to other employees </a:t>
          </a: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First-impression Error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initially judge “favorable” or “unfavorable,” serving as basis for evaluating performance</a:t>
          </a: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Recency Effect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p>
      </dsp:txBody>
      <dsp:txXfrm>
        <a:off x="0" y="2224371"/>
        <a:ext cx="7086836" cy="1111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81795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635914" cy="324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ea typeface="Verdana" panose="020B0604030504040204" pitchFamily="34" charset="0"/>
              <a:cs typeface="Verdana" panose="020B0604030504040204" pitchFamily="34" charset="0"/>
            </a:rPr>
            <a:t>Suggested Factors</a:t>
          </a:r>
        </a:p>
      </dsp:txBody>
      <dsp:txXfrm>
        <a:off x="0" y="0"/>
        <a:ext cx="1635914" cy="3245942"/>
      </dsp:txXfrm>
    </dsp:sp>
    <dsp:sp modelId="{161D1E7E-D880-4BE4-B93F-AEAA801446E0}">
      <dsp:nvSpPr>
        <dsp:cNvPr id="0" name=""/>
        <dsp:cNvSpPr/>
      </dsp:nvSpPr>
      <dsp:spPr>
        <a:xfrm>
          <a:off x="1758608" y="19197"/>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Demonstrated initiative</a:t>
          </a:r>
        </a:p>
      </dsp:txBody>
      <dsp:txXfrm>
        <a:off x="1758608" y="19197"/>
        <a:ext cx="6420964" cy="383949"/>
      </dsp:txXfrm>
    </dsp:sp>
    <dsp:sp modelId="{A99339C9-ED8C-4F21-A424-40046561A838}">
      <dsp:nvSpPr>
        <dsp:cNvPr id="0" name=""/>
        <dsp:cNvSpPr/>
      </dsp:nvSpPr>
      <dsp:spPr>
        <a:xfrm>
          <a:off x="1635914" y="403147"/>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758608" y="422344"/>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Attendance record</a:t>
          </a:r>
        </a:p>
      </dsp:txBody>
      <dsp:txXfrm>
        <a:off x="1758608" y="422344"/>
        <a:ext cx="6420964" cy="383949"/>
      </dsp:txXfrm>
    </dsp:sp>
    <dsp:sp modelId="{9B2AB2D8-916B-4BFF-977E-935A800CEE5E}">
      <dsp:nvSpPr>
        <dsp:cNvPr id="0" name=""/>
        <dsp:cNvSpPr/>
      </dsp:nvSpPr>
      <dsp:spPr>
        <a:xfrm>
          <a:off x="1635914" y="806294"/>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758608" y="825492"/>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Mentor and leadership qualities</a:t>
          </a:r>
        </a:p>
      </dsp:txBody>
      <dsp:txXfrm>
        <a:off x="1758608" y="825492"/>
        <a:ext cx="6420964" cy="383949"/>
      </dsp:txXfrm>
    </dsp:sp>
    <dsp:sp modelId="{A7B6BBD2-CD6F-4BB7-9695-51EBA7057E01}">
      <dsp:nvSpPr>
        <dsp:cNvPr id="0" name=""/>
        <dsp:cNvSpPr/>
      </dsp:nvSpPr>
      <dsp:spPr>
        <a:xfrm>
          <a:off x="1635914" y="1209442"/>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758608" y="1228639"/>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Job related education and certifications</a:t>
          </a:r>
        </a:p>
      </dsp:txBody>
      <dsp:txXfrm>
        <a:off x="1758608" y="1228639"/>
        <a:ext cx="6420964" cy="383949"/>
      </dsp:txXfrm>
    </dsp:sp>
    <dsp:sp modelId="{F07A34E9-B055-484D-BB3C-55C9D5023D7C}">
      <dsp:nvSpPr>
        <dsp:cNvPr id="0" name=""/>
        <dsp:cNvSpPr/>
      </dsp:nvSpPr>
      <dsp:spPr>
        <a:xfrm>
          <a:off x="1635914" y="1612589"/>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758608" y="1631787"/>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Competencies and skills</a:t>
          </a:r>
        </a:p>
      </dsp:txBody>
      <dsp:txXfrm>
        <a:off x="1758608" y="1631787"/>
        <a:ext cx="6420964" cy="383949"/>
      </dsp:txXfrm>
    </dsp:sp>
    <dsp:sp modelId="{7893BD85-DDD7-4810-95E1-4994E9E69CB2}">
      <dsp:nvSpPr>
        <dsp:cNvPr id="0" name=""/>
        <dsp:cNvSpPr/>
      </dsp:nvSpPr>
      <dsp:spPr>
        <a:xfrm>
          <a:off x="1635914" y="2015737"/>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9FC33-0A72-4001-A132-097014B9B3BD}">
      <dsp:nvSpPr>
        <dsp:cNvPr id="0" name=""/>
        <dsp:cNvSpPr/>
      </dsp:nvSpPr>
      <dsp:spPr>
        <a:xfrm>
          <a:off x="1758608" y="2034934"/>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Teamwork, collaboration and cooperation</a:t>
          </a:r>
        </a:p>
      </dsp:txBody>
      <dsp:txXfrm>
        <a:off x="1758608" y="2034934"/>
        <a:ext cx="6420964" cy="383949"/>
      </dsp:txXfrm>
    </dsp:sp>
    <dsp:sp modelId="{54732062-34A2-42D7-8C2B-F7BA74EBBDAA}">
      <dsp:nvSpPr>
        <dsp:cNvPr id="0" name=""/>
        <dsp:cNvSpPr/>
      </dsp:nvSpPr>
      <dsp:spPr>
        <a:xfrm>
          <a:off x="1635914" y="2418884"/>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67794-4CB7-47E7-8FB9-DCE5E9882EF2}">
      <dsp:nvSpPr>
        <dsp:cNvPr id="0" name=""/>
        <dsp:cNvSpPr/>
      </dsp:nvSpPr>
      <dsp:spPr>
        <a:xfrm>
          <a:off x="1758608" y="2438082"/>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Driving the strategic initiatives of the dept./university</a:t>
          </a:r>
        </a:p>
      </dsp:txBody>
      <dsp:txXfrm>
        <a:off x="1758608" y="2438082"/>
        <a:ext cx="6420964" cy="383949"/>
      </dsp:txXfrm>
    </dsp:sp>
    <dsp:sp modelId="{89D15169-88C6-4F8C-9952-23DD57A31A42}">
      <dsp:nvSpPr>
        <dsp:cNvPr id="0" name=""/>
        <dsp:cNvSpPr/>
      </dsp:nvSpPr>
      <dsp:spPr>
        <a:xfrm>
          <a:off x="1635914" y="2822031"/>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FB71C-7C64-4D73-BFD1-874D400652E9}">
      <dsp:nvSpPr>
        <dsp:cNvPr id="0" name=""/>
        <dsp:cNvSpPr/>
      </dsp:nvSpPr>
      <dsp:spPr>
        <a:xfrm>
          <a:off x="1758608" y="2841229"/>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TWU community involvement</a:t>
          </a:r>
        </a:p>
      </dsp:txBody>
      <dsp:txXfrm>
        <a:off x="1758608" y="2841229"/>
        <a:ext cx="6420964" cy="383949"/>
      </dsp:txXfrm>
    </dsp:sp>
    <dsp:sp modelId="{CAB0FD54-6D38-4259-8D3C-1C5475B519D2}">
      <dsp:nvSpPr>
        <dsp:cNvPr id="0" name=""/>
        <dsp:cNvSpPr/>
      </dsp:nvSpPr>
      <dsp:spPr>
        <a:xfrm>
          <a:off x="1635914" y="3225179"/>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Central Tendency Effect- </a:t>
          </a:r>
          <a:r>
            <a:rPr lang="en-US" sz="1800" b="0" kern="1200" dirty="0">
              <a:latin typeface="Century Gothic" panose="020B050202020202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kern="1200" dirty="0">
              <a:latin typeface="Century Gothic" panose="020B0502020202020204" pitchFamily="34" charset="0"/>
              <a:ea typeface="Verdana" panose="020B0604030504040204" pitchFamily="34" charset="0"/>
              <a:cs typeface="Verdana" panose="020B0604030504040204" pitchFamily="34" charset="0"/>
            </a:rPr>
            <a:t> </a:t>
          </a:r>
          <a:r>
            <a:rPr lang="en-US" sz="1800" b="0" kern="1200" dirty="0">
              <a:latin typeface="Century Gothic" panose="020B0502020202020204" pitchFamily="34" charset="0"/>
              <a:ea typeface="Verdana" panose="020B0604030504040204" pitchFamily="34" charset="0"/>
              <a:cs typeface="Verdana" panose="020B0604030504040204" pitchFamily="34" charset="0"/>
            </a:rPr>
            <a:t>Damages high performers</a:t>
          </a: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Negative or Positive Leniency</a:t>
          </a:r>
          <a:r>
            <a:rPr lang="en-US" sz="1800" kern="1200" dirty="0">
              <a:latin typeface="Century Gothic" panose="020B0502020202020204" pitchFamily="34" charset="0"/>
              <a:ea typeface="Verdana" panose="020B0604030504040204" pitchFamily="34" charset="0"/>
              <a:cs typeface="Verdana" panose="020B0604030504040204" pitchFamily="34" charset="0"/>
            </a:rPr>
            <a:t>- rating too hard or too lenient</a:t>
          </a: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Halo Effect</a:t>
          </a:r>
          <a:r>
            <a:rPr lang="en-US" sz="1800" kern="1200" dirty="0">
              <a:latin typeface="Century Gothic" panose="020B0502020202020204" pitchFamily="34" charset="0"/>
              <a:ea typeface="Verdana" panose="020B0604030504040204" pitchFamily="34" charset="0"/>
              <a:cs typeface="Verdana" panose="020B0604030504040204" pitchFamily="34" charset="0"/>
            </a:rPr>
            <a:t>– generalizing positively from one aspect of performance to all aspects of performance</a:t>
          </a:r>
        </a:p>
      </dsp:txBody>
      <dsp:txXfrm>
        <a:off x="0" y="2224371"/>
        <a:ext cx="7086836" cy="1111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0"/>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Devil Effect – </a:t>
          </a:r>
          <a:r>
            <a:rPr lang="en-US" sz="1800" b="0" kern="1200" dirty="0">
              <a:latin typeface="Century Gothic" panose="020B050202020202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p>
      </dsp:txBody>
      <dsp:txXfrm>
        <a:off x="0" y="0"/>
        <a:ext cx="7086836" cy="1668686"/>
      </dsp:txXfrm>
    </dsp:sp>
    <dsp:sp modelId="{F5B2B0DF-E873-4FD7-A35B-2C4D8FE8D77C}">
      <dsp:nvSpPr>
        <dsp:cNvPr id="0" name=""/>
        <dsp:cNvSpPr/>
      </dsp:nvSpPr>
      <dsp:spPr>
        <a:xfrm>
          <a:off x="0" y="1668686"/>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668686"/>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Personal Bias– </a:t>
          </a:r>
          <a:r>
            <a:rPr lang="en-US" sz="1800" b="0" kern="1200" dirty="0">
              <a:latin typeface="Century Gothic" panose="020B050202020202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p>
      </dsp:txBody>
      <dsp:txXfrm>
        <a:off x="0" y="1668686"/>
        <a:ext cx="7086836" cy="1668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CD49A-3506-4418-BB53-E02E9A5177EB}">
      <dsp:nvSpPr>
        <dsp:cNvPr id="0" name=""/>
        <dsp:cNvSpPr/>
      </dsp:nvSpPr>
      <dsp:spPr>
        <a:xfrm>
          <a:off x="0" y="1679"/>
          <a:ext cx="6723529" cy="0"/>
        </a:xfrm>
        <a:prstGeom prst="line">
          <a:avLst/>
        </a:prstGeom>
        <a:solidFill>
          <a:schemeClr val="l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sp>
    <dsp:sp modelId="{22076B78-AE4F-4A7F-BDE9-5A1E9761D439}">
      <dsp:nvSpPr>
        <dsp:cNvPr id="0" name=""/>
        <dsp:cNvSpPr/>
      </dsp:nvSpPr>
      <dsp:spPr>
        <a:xfrm>
          <a:off x="0" y="1679"/>
          <a:ext cx="1388631" cy="34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rgbClr val="800000"/>
              </a:solidFill>
              <a:latin typeface="Century Gothic" panose="020B0502020202020204" pitchFamily="34" charset="0"/>
            </a:rPr>
            <a:t>Meeting with the Employee</a:t>
          </a:r>
        </a:p>
      </dsp:txBody>
      <dsp:txXfrm>
        <a:off x="0" y="1679"/>
        <a:ext cx="1388631" cy="3437219"/>
      </dsp:txXfrm>
    </dsp:sp>
    <dsp:sp modelId="{C87E2E97-AFA7-43C6-8A14-CA8B9F40A3E8}">
      <dsp:nvSpPr>
        <dsp:cNvPr id="0" name=""/>
        <dsp:cNvSpPr/>
      </dsp:nvSpPr>
      <dsp:spPr>
        <a:xfrm>
          <a:off x="1450876" y="34071"/>
          <a:ext cx="4149693" cy="6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Preschedule a  face to face meeting</a:t>
          </a:r>
          <a:endParaRPr lang="en-US" sz="1800" kern="1200" dirty="0">
            <a:latin typeface="Century Gothic" panose="020B0502020202020204" pitchFamily="34" charset="0"/>
          </a:endParaRPr>
        </a:p>
      </dsp:txBody>
      <dsp:txXfrm>
        <a:off x="1450876" y="34071"/>
        <a:ext cx="4149693" cy="647835"/>
      </dsp:txXfrm>
    </dsp:sp>
    <dsp:sp modelId="{6926FCF7-DCA3-44FF-9DDE-FDC4A9779B27}">
      <dsp:nvSpPr>
        <dsp:cNvPr id="0" name=""/>
        <dsp:cNvSpPr/>
      </dsp:nvSpPr>
      <dsp:spPr>
        <a:xfrm>
          <a:off x="1388631" y="681906"/>
          <a:ext cx="3319742"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4E93475B-39EE-4724-91EF-B9B2D028586B}">
      <dsp:nvSpPr>
        <dsp:cNvPr id="0" name=""/>
        <dsp:cNvSpPr/>
      </dsp:nvSpPr>
      <dsp:spPr>
        <a:xfrm>
          <a:off x="1450876" y="714298"/>
          <a:ext cx="4349312" cy="6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smtClean="0">
              <a:latin typeface="Century Gothic" panose="020B0502020202020204" pitchFamily="34" charset="0"/>
            </a:rPr>
            <a:t>Meet in a private place with uninterrupted time</a:t>
          </a:r>
          <a:endParaRPr lang="en-US" sz="1800" kern="1200" dirty="0">
            <a:latin typeface="Century Gothic" panose="020B0502020202020204" pitchFamily="34" charset="0"/>
          </a:endParaRPr>
        </a:p>
      </dsp:txBody>
      <dsp:txXfrm>
        <a:off x="1450876" y="714298"/>
        <a:ext cx="4349312" cy="647835"/>
      </dsp:txXfrm>
    </dsp:sp>
    <dsp:sp modelId="{6434C2D7-8989-4D5E-8C05-484A0F86E5EC}">
      <dsp:nvSpPr>
        <dsp:cNvPr id="0" name=""/>
        <dsp:cNvSpPr/>
      </dsp:nvSpPr>
      <dsp:spPr>
        <a:xfrm>
          <a:off x="1388631" y="1362133"/>
          <a:ext cx="3319742"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B281848C-BEAC-467A-AB47-ADB2CC23A84A}">
      <dsp:nvSpPr>
        <dsp:cNvPr id="0" name=""/>
        <dsp:cNvSpPr/>
      </dsp:nvSpPr>
      <dsp:spPr>
        <a:xfrm>
          <a:off x="1450876" y="1394525"/>
          <a:ext cx="4623887" cy="6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Allow employees to read through the evaluation or</a:t>
          </a:r>
          <a:endParaRPr lang="en-US" sz="1800" kern="1200" dirty="0">
            <a:latin typeface="Century Gothic" panose="020B0502020202020204" pitchFamily="34" charset="0"/>
          </a:endParaRPr>
        </a:p>
      </dsp:txBody>
      <dsp:txXfrm>
        <a:off x="1450876" y="1394525"/>
        <a:ext cx="4623887" cy="647835"/>
      </dsp:txXfrm>
    </dsp:sp>
    <dsp:sp modelId="{67B080F2-208A-4647-B052-117559825706}">
      <dsp:nvSpPr>
        <dsp:cNvPr id="0" name=""/>
        <dsp:cNvSpPr/>
      </dsp:nvSpPr>
      <dsp:spPr>
        <a:xfrm>
          <a:off x="1388631" y="2042360"/>
          <a:ext cx="3319742"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327C696A-2823-48A2-B60C-522D8D63F190}">
      <dsp:nvSpPr>
        <dsp:cNvPr id="0" name=""/>
        <dsp:cNvSpPr/>
      </dsp:nvSpPr>
      <dsp:spPr>
        <a:xfrm>
          <a:off x="1450876" y="2074752"/>
          <a:ext cx="3257497" cy="6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Review each question and ratings with employees</a:t>
          </a:r>
          <a:endParaRPr lang="en-US" sz="1800" kern="1200" dirty="0">
            <a:latin typeface="Century Gothic" panose="020B0502020202020204" pitchFamily="34" charset="0"/>
          </a:endParaRPr>
        </a:p>
      </dsp:txBody>
      <dsp:txXfrm>
        <a:off x="1450876" y="2074752"/>
        <a:ext cx="3257497" cy="647835"/>
      </dsp:txXfrm>
    </dsp:sp>
    <dsp:sp modelId="{8E1A64E9-7D92-42C4-9042-D903390F0577}">
      <dsp:nvSpPr>
        <dsp:cNvPr id="0" name=""/>
        <dsp:cNvSpPr/>
      </dsp:nvSpPr>
      <dsp:spPr>
        <a:xfrm>
          <a:off x="1388631" y="2722587"/>
          <a:ext cx="331974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2036E-05E6-4CD7-9FBD-409D3EACC2A7}">
      <dsp:nvSpPr>
        <dsp:cNvPr id="0" name=""/>
        <dsp:cNvSpPr/>
      </dsp:nvSpPr>
      <dsp:spPr>
        <a:xfrm>
          <a:off x="1450876" y="2754979"/>
          <a:ext cx="5265353" cy="6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Review the overall performance </a:t>
          </a:r>
        </a:p>
        <a:p>
          <a:pPr lvl="0" algn="l" defTabSz="800100">
            <a:lnSpc>
              <a:spcPct val="90000"/>
            </a:lnSpc>
            <a:spcBef>
              <a:spcPct val="0"/>
            </a:spcBef>
            <a:spcAft>
              <a:spcPct val="35000"/>
            </a:spcAft>
          </a:pPr>
          <a:r>
            <a:rPr lang="en-US" sz="1800" kern="1200" dirty="0" smtClean="0">
              <a:latin typeface="Century Gothic" panose="020B0502020202020204" pitchFamily="34" charset="0"/>
            </a:rPr>
            <a:t>rating score</a:t>
          </a:r>
          <a:endParaRPr lang="en-US" sz="1800" kern="1200" dirty="0">
            <a:latin typeface="Century Gothic" panose="020B0502020202020204" pitchFamily="34" charset="0"/>
          </a:endParaRPr>
        </a:p>
      </dsp:txBody>
      <dsp:txXfrm>
        <a:off x="1450876" y="2754979"/>
        <a:ext cx="5265353" cy="647835"/>
      </dsp:txXfrm>
    </dsp:sp>
    <dsp:sp modelId="{375193D5-B5A2-4244-8847-30BF64E409BA}">
      <dsp:nvSpPr>
        <dsp:cNvPr id="0" name=""/>
        <dsp:cNvSpPr/>
      </dsp:nvSpPr>
      <dsp:spPr>
        <a:xfrm>
          <a:off x="1388631" y="3402814"/>
          <a:ext cx="331974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CD49A-3506-4418-BB53-E02E9A5177EB}">
      <dsp:nvSpPr>
        <dsp:cNvPr id="0" name=""/>
        <dsp:cNvSpPr/>
      </dsp:nvSpPr>
      <dsp:spPr>
        <a:xfrm>
          <a:off x="0" y="0"/>
          <a:ext cx="6723529" cy="0"/>
        </a:xfrm>
        <a:prstGeom prst="line">
          <a:avLst/>
        </a:prstGeom>
        <a:solidFill>
          <a:schemeClr val="l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sp>
    <dsp:sp modelId="{22076B78-AE4F-4A7F-BDE9-5A1E9761D439}">
      <dsp:nvSpPr>
        <dsp:cNvPr id="0" name=""/>
        <dsp:cNvSpPr/>
      </dsp:nvSpPr>
      <dsp:spPr>
        <a:xfrm>
          <a:off x="0" y="0"/>
          <a:ext cx="1645704" cy="3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rgbClr val="800000"/>
              </a:solidFill>
              <a:latin typeface="Century Gothic" panose="020B0502020202020204" pitchFamily="34" charset="0"/>
            </a:rPr>
            <a:t>Meeting with the Employee</a:t>
          </a:r>
        </a:p>
      </dsp:txBody>
      <dsp:txXfrm>
        <a:off x="0" y="0"/>
        <a:ext cx="1645704" cy="3440579"/>
      </dsp:txXfrm>
    </dsp:sp>
    <dsp:sp modelId="{4E93475B-39EE-4724-91EF-B9B2D028586B}">
      <dsp:nvSpPr>
        <dsp:cNvPr id="0" name=""/>
        <dsp:cNvSpPr/>
      </dsp:nvSpPr>
      <dsp:spPr>
        <a:xfrm>
          <a:off x="1719472" y="32423"/>
          <a:ext cx="5003886"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Be specific about the employee’s strong and weak points</a:t>
          </a:r>
          <a:endParaRPr lang="en-US" sz="1800" kern="1200" dirty="0">
            <a:latin typeface="Century Gothic" panose="020B0502020202020204" pitchFamily="34" charset="0"/>
          </a:endParaRPr>
        </a:p>
      </dsp:txBody>
      <dsp:txXfrm>
        <a:off x="1719472" y="32423"/>
        <a:ext cx="5003886" cy="648468"/>
      </dsp:txXfrm>
    </dsp:sp>
    <dsp:sp modelId="{6434C2D7-8989-4D5E-8C05-484A0F86E5EC}">
      <dsp:nvSpPr>
        <dsp:cNvPr id="0" name=""/>
        <dsp:cNvSpPr/>
      </dsp:nvSpPr>
      <dsp:spPr>
        <a:xfrm>
          <a:off x="1645704" y="680891"/>
          <a:ext cx="3934315"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25DEDDAD-B0C2-431C-A23D-BDE9A2D70937}">
      <dsp:nvSpPr>
        <dsp:cNvPr id="0" name=""/>
        <dsp:cNvSpPr/>
      </dsp:nvSpPr>
      <dsp:spPr>
        <a:xfrm>
          <a:off x="1719472" y="713315"/>
          <a:ext cx="3860546"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Coach the employee on how to improve performance</a:t>
          </a:r>
          <a:endParaRPr lang="en-US" sz="1800" kern="1200" dirty="0">
            <a:latin typeface="Century Gothic" panose="020B0502020202020204" pitchFamily="34" charset="0"/>
          </a:endParaRPr>
        </a:p>
      </dsp:txBody>
      <dsp:txXfrm>
        <a:off x="1719472" y="713315"/>
        <a:ext cx="3860546" cy="648468"/>
      </dsp:txXfrm>
    </dsp:sp>
    <dsp:sp modelId="{679CF4EC-4664-4E3E-910E-E3E7089CDD31}">
      <dsp:nvSpPr>
        <dsp:cNvPr id="0" name=""/>
        <dsp:cNvSpPr/>
      </dsp:nvSpPr>
      <dsp:spPr>
        <a:xfrm>
          <a:off x="1645704" y="1361783"/>
          <a:ext cx="39343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81D3E-D154-45D2-B09B-CCB7DEA95A11}">
      <dsp:nvSpPr>
        <dsp:cNvPr id="0" name=""/>
        <dsp:cNvSpPr/>
      </dsp:nvSpPr>
      <dsp:spPr>
        <a:xfrm>
          <a:off x="1719472" y="1394207"/>
          <a:ext cx="3860546"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Allow the employee the opportunity to ask questions</a:t>
          </a:r>
          <a:endParaRPr lang="en-US" sz="1800" kern="1200" dirty="0">
            <a:latin typeface="Century Gothic" panose="020B0502020202020204" pitchFamily="34" charset="0"/>
          </a:endParaRPr>
        </a:p>
      </dsp:txBody>
      <dsp:txXfrm>
        <a:off x="1719472" y="1394207"/>
        <a:ext cx="3860546" cy="648468"/>
      </dsp:txXfrm>
    </dsp:sp>
    <dsp:sp modelId="{5C9F6F89-B10F-40B9-A044-84263D53D39C}">
      <dsp:nvSpPr>
        <dsp:cNvPr id="0" name=""/>
        <dsp:cNvSpPr/>
      </dsp:nvSpPr>
      <dsp:spPr>
        <a:xfrm>
          <a:off x="1645704" y="2042675"/>
          <a:ext cx="39343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3CFF8-5DB0-4CF5-90A9-318B58D7BFDD}">
      <dsp:nvSpPr>
        <dsp:cNvPr id="0" name=""/>
        <dsp:cNvSpPr/>
      </dsp:nvSpPr>
      <dsp:spPr>
        <a:xfrm>
          <a:off x="1719472" y="2075099"/>
          <a:ext cx="3860546"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Make your expectations of future performance clear</a:t>
          </a:r>
          <a:endParaRPr lang="en-US" sz="1800" kern="1200" dirty="0">
            <a:latin typeface="Century Gothic" panose="020B0502020202020204" pitchFamily="34" charset="0"/>
          </a:endParaRPr>
        </a:p>
      </dsp:txBody>
      <dsp:txXfrm>
        <a:off x="1719472" y="2075099"/>
        <a:ext cx="3860546" cy="648468"/>
      </dsp:txXfrm>
    </dsp:sp>
    <dsp:sp modelId="{260877ED-1A28-488A-A91B-AECEB700A4CB}">
      <dsp:nvSpPr>
        <dsp:cNvPr id="0" name=""/>
        <dsp:cNvSpPr/>
      </dsp:nvSpPr>
      <dsp:spPr>
        <a:xfrm>
          <a:off x="1645704" y="2723567"/>
          <a:ext cx="39343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68137-0AFA-4292-B48B-46EECA2725A6}">
      <dsp:nvSpPr>
        <dsp:cNvPr id="0" name=""/>
        <dsp:cNvSpPr/>
      </dsp:nvSpPr>
      <dsp:spPr>
        <a:xfrm>
          <a:off x="1719472" y="2755991"/>
          <a:ext cx="3860546"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Remind the employee about the employee acknowledgment</a:t>
          </a:r>
          <a:endParaRPr lang="en-US" sz="1800" kern="1200" dirty="0">
            <a:latin typeface="Century Gothic" panose="020B0502020202020204" pitchFamily="34" charset="0"/>
          </a:endParaRPr>
        </a:p>
      </dsp:txBody>
      <dsp:txXfrm>
        <a:off x="1719472" y="2755991"/>
        <a:ext cx="3860546" cy="648468"/>
      </dsp:txXfrm>
    </dsp:sp>
    <dsp:sp modelId="{6917A085-DF4B-45DB-BC65-CF1786056434}">
      <dsp:nvSpPr>
        <dsp:cNvPr id="0" name=""/>
        <dsp:cNvSpPr/>
      </dsp:nvSpPr>
      <dsp:spPr>
        <a:xfrm>
          <a:off x="1645704" y="3404459"/>
          <a:ext cx="39343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B3C2-8713-4CA7-9CF2-F40775237EE2}">
      <dsp:nvSpPr>
        <dsp:cNvPr id="0" name=""/>
        <dsp:cNvSpPr/>
      </dsp:nvSpPr>
      <dsp:spPr>
        <a:xfrm>
          <a:off x="0" y="0"/>
          <a:ext cx="6194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B31D9-11BA-42B4-8114-AB16E9189A4F}">
      <dsp:nvSpPr>
        <dsp:cNvPr id="0" name=""/>
        <dsp:cNvSpPr/>
      </dsp:nvSpPr>
      <dsp:spPr>
        <a:xfrm>
          <a:off x="0" y="0"/>
          <a:ext cx="1238809" cy="300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rgbClr val="800000"/>
              </a:solidFill>
              <a:latin typeface="Century Gothic" panose="020B0502020202020204" pitchFamily="34" charset="0"/>
            </a:rPr>
            <a:t>Benefits to Employees</a:t>
          </a:r>
        </a:p>
      </dsp:txBody>
      <dsp:txXfrm>
        <a:off x="0" y="0"/>
        <a:ext cx="1238809" cy="3002751"/>
      </dsp:txXfrm>
    </dsp:sp>
    <dsp:sp modelId="{067FB1F3-DC82-43EC-B249-14B652C4DAA1}">
      <dsp:nvSpPr>
        <dsp:cNvPr id="0" name=""/>
        <dsp:cNvSpPr/>
      </dsp:nvSpPr>
      <dsp:spPr>
        <a:xfrm>
          <a:off x="1331720" y="35298"/>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Results in a sustainable increase that is ongoing over a long period of time</a:t>
          </a:r>
        </a:p>
      </dsp:txBody>
      <dsp:txXfrm>
        <a:off x="1331720" y="35298"/>
        <a:ext cx="4862327" cy="705969"/>
      </dsp:txXfrm>
    </dsp:sp>
    <dsp:sp modelId="{3D29D2BE-8368-4E75-A49C-19E5E6790E68}">
      <dsp:nvSpPr>
        <dsp:cNvPr id="0" name=""/>
        <dsp:cNvSpPr/>
      </dsp:nvSpPr>
      <dsp:spPr>
        <a:xfrm>
          <a:off x="1238809" y="741267"/>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44D207A6-577C-4DF8-B1FD-2A093C4EE7ED}">
      <dsp:nvSpPr>
        <dsp:cNvPr id="0" name=""/>
        <dsp:cNvSpPr/>
      </dsp:nvSpPr>
      <dsp:spPr>
        <a:xfrm>
          <a:off x="1331720" y="776565"/>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Retirement eligible(ORP and TRS)</a:t>
          </a:r>
        </a:p>
      </dsp:txBody>
      <dsp:txXfrm>
        <a:off x="1331720" y="776565"/>
        <a:ext cx="4862327" cy="705969"/>
      </dsp:txXfrm>
    </dsp:sp>
    <dsp:sp modelId="{5B08FC58-6498-4059-A5F5-D46CF4C90E15}">
      <dsp:nvSpPr>
        <dsp:cNvPr id="0" name=""/>
        <dsp:cNvSpPr/>
      </dsp:nvSpPr>
      <dsp:spPr>
        <a:xfrm>
          <a:off x="1238809" y="1482534"/>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BBB45CD5-E1A9-4ED4-857A-3115F547E693}">
      <dsp:nvSpPr>
        <dsp:cNvPr id="0" name=""/>
        <dsp:cNvSpPr/>
      </dsp:nvSpPr>
      <dsp:spPr>
        <a:xfrm>
          <a:off x="1331720" y="1517833"/>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Compounding affect of increases over multiple years</a:t>
          </a:r>
        </a:p>
      </dsp:txBody>
      <dsp:txXfrm>
        <a:off x="1331720" y="1517833"/>
        <a:ext cx="4862327" cy="705969"/>
      </dsp:txXfrm>
    </dsp:sp>
    <dsp:sp modelId="{3DDEC6BB-8041-4CCE-8ECF-0C0EE4F73EB9}">
      <dsp:nvSpPr>
        <dsp:cNvPr id="0" name=""/>
        <dsp:cNvSpPr/>
      </dsp:nvSpPr>
      <dsp:spPr>
        <a:xfrm>
          <a:off x="1238809" y="2223802"/>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C025C45C-428B-4FDF-98E5-EDC0B95E26E1}">
      <dsp:nvSpPr>
        <dsp:cNvPr id="0" name=""/>
        <dsp:cNvSpPr/>
      </dsp:nvSpPr>
      <dsp:spPr>
        <a:xfrm>
          <a:off x="1331720" y="2259100"/>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If in TRS, calculation at retirement is based on a higher annual salary resulting in a higher monthly annuity</a:t>
          </a:r>
        </a:p>
      </dsp:txBody>
      <dsp:txXfrm>
        <a:off x="1331720" y="2259100"/>
        <a:ext cx="4862327" cy="705969"/>
      </dsp:txXfrm>
    </dsp:sp>
    <dsp:sp modelId="{33E1AB2B-11ED-4C00-A28C-F4E3441FBD57}">
      <dsp:nvSpPr>
        <dsp:cNvPr id="0" name=""/>
        <dsp:cNvSpPr/>
      </dsp:nvSpPr>
      <dsp:spPr>
        <a:xfrm>
          <a:off x="1238809" y="2965069"/>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65A6-D169-4CF5-9E90-74A70E4E5689}">
      <dsp:nvSpPr>
        <dsp:cNvPr id="0" name=""/>
        <dsp:cNvSpPr/>
      </dsp:nvSpPr>
      <dsp:spPr>
        <a:xfrm>
          <a:off x="41"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smtClean="0"/>
            <a:t>Merit Increase</a:t>
          </a:r>
          <a:endParaRPr lang="en-US" sz="3700" kern="1200" dirty="0"/>
        </a:p>
      </dsp:txBody>
      <dsp:txXfrm>
        <a:off x="41" y="48016"/>
        <a:ext cx="3923905" cy="1538064"/>
      </dsp:txXfrm>
    </dsp:sp>
    <dsp:sp modelId="{39737C2E-1C22-4018-B543-FACD57B8E25D}">
      <dsp:nvSpPr>
        <dsp:cNvPr id="0" name=""/>
        <dsp:cNvSpPr/>
      </dsp:nvSpPr>
      <dsp:spPr>
        <a:xfrm>
          <a:off x="41"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Exceptional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Highly Effective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Proficient - .5%</a:t>
          </a:r>
        </a:p>
      </dsp:txBody>
      <dsp:txXfrm>
        <a:off x="41" y="1586081"/>
        <a:ext cx="3923905" cy="1625040"/>
      </dsp:txXfrm>
    </dsp:sp>
    <dsp:sp modelId="{827D491D-C7A7-44D3-BC54-FBAE638F1FEA}">
      <dsp:nvSpPr>
        <dsp:cNvPr id="0" name=""/>
        <dsp:cNvSpPr/>
      </dsp:nvSpPr>
      <dsp:spPr>
        <a:xfrm>
          <a:off x="4473293"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Discretionary</a:t>
          </a:r>
        </a:p>
        <a:p>
          <a:pPr lvl="0" algn="ctr" defTabSz="1644650">
            <a:lnSpc>
              <a:spcPct val="90000"/>
            </a:lnSpc>
            <a:spcBef>
              <a:spcPct val="0"/>
            </a:spcBef>
            <a:spcAft>
              <a:spcPct val="35000"/>
            </a:spcAft>
          </a:pPr>
          <a:r>
            <a:rPr lang="en-US" sz="3700" kern="1200" dirty="0"/>
            <a:t>Merit Pay </a:t>
          </a:r>
        </a:p>
      </dsp:txBody>
      <dsp:txXfrm>
        <a:off x="4473293" y="48016"/>
        <a:ext cx="3923905" cy="1538064"/>
      </dsp:txXfrm>
    </dsp:sp>
    <dsp:sp modelId="{6F75DF7B-C1B5-4A0B-A1F0-B1DA4110F1B2}">
      <dsp:nvSpPr>
        <dsp:cNvPr id="0" name=""/>
        <dsp:cNvSpPr/>
      </dsp:nvSpPr>
      <dsp:spPr>
        <a:xfrm>
          <a:off x="4473293"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Allocated to Departments by VP</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Vary by Individual 0-7%</a:t>
          </a:r>
        </a:p>
      </dsp:txBody>
      <dsp:txXfrm>
        <a:off x="4473293" y="1586081"/>
        <a:ext cx="3923905" cy="1625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65A6-D169-4CF5-9E90-74A70E4E5689}">
      <dsp:nvSpPr>
        <dsp:cNvPr id="0" name=""/>
        <dsp:cNvSpPr/>
      </dsp:nvSpPr>
      <dsp:spPr>
        <a:xfrm>
          <a:off x="41"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Merit Increase</a:t>
          </a:r>
        </a:p>
      </dsp:txBody>
      <dsp:txXfrm>
        <a:off x="41" y="48016"/>
        <a:ext cx="3923905" cy="1538064"/>
      </dsp:txXfrm>
    </dsp:sp>
    <dsp:sp modelId="{39737C2E-1C22-4018-B543-FACD57B8E25D}">
      <dsp:nvSpPr>
        <dsp:cNvPr id="0" name=""/>
        <dsp:cNvSpPr/>
      </dsp:nvSpPr>
      <dsp:spPr>
        <a:xfrm>
          <a:off x="41"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Exceptional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Highly Effective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Proficient - .5%</a:t>
          </a:r>
        </a:p>
      </dsp:txBody>
      <dsp:txXfrm>
        <a:off x="41" y="1586081"/>
        <a:ext cx="3923905" cy="1625040"/>
      </dsp:txXfrm>
    </dsp:sp>
    <dsp:sp modelId="{827D491D-C7A7-44D3-BC54-FBAE638F1FEA}">
      <dsp:nvSpPr>
        <dsp:cNvPr id="0" name=""/>
        <dsp:cNvSpPr/>
      </dsp:nvSpPr>
      <dsp:spPr>
        <a:xfrm>
          <a:off x="4473334" y="84053"/>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Discretionary</a:t>
          </a:r>
        </a:p>
        <a:p>
          <a:pPr lvl="0" algn="ctr" defTabSz="1644650">
            <a:lnSpc>
              <a:spcPct val="90000"/>
            </a:lnSpc>
            <a:spcBef>
              <a:spcPct val="0"/>
            </a:spcBef>
            <a:spcAft>
              <a:spcPct val="35000"/>
            </a:spcAft>
          </a:pPr>
          <a:r>
            <a:rPr lang="en-US" sz="3700" kern="1200" dirty="0"/>
            <a:t>Merit Pay </a:t>
          </a:r>
        </a:p>
      </dsp:txBody>
      <dsp:txXfrm>
        <a:off x="4473334" y="84053"/>
        <a:ext cx="3923905" cy="1538064"/>
      </dsp:txXfrm>
    </dsp:sp>
    <dsp:sp modelId="{6F75DF7B-C1B5-4A0B-A1F0-B1DA4110F1B2}">
      <dsp:nvSpPr>
        <dsp:cNvPr id="0" name=""/>
        <dsp:cNvSpPr/>
      </dsp:nvSpPr>
      <dsp:spPr>
        <a:xfrm>
          <a:off x="4473293"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Allocated to Departments by VP</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Vary by Individual 0-7%</a:t>
          </a:r>
        </a:p>
      </dsp:txBody>
      <dsp:txXfrm>
        <a:off x="4473293" y="1586081"/>
        <a:ext cx="3923905" cy="1625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24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ea typeface="Verdana" panose="020B0604030504040204" pitchFamily="34" charset="0"/>
              <a:cs typeface="Verdana" panose="020B0604030504040204" pitchFamily="34" charset="0"/>
            </a:rPr>
            <a:t>Suggested Factors</a:t>
          </a:r>
        </a:p>
      </dsp:txBody>
      <dsp:txXfrm>
        <a:off x="0" y="0"/>
        <a:ext cx="1559161" cy="2455719"/>
      </dsp:txXfrm>
    </dsp:sp>
    <dsp:sp modelId="{161D1E7E-D880-4BE4-B93F-AEAA801446E0}">
      <dsp:nvSpPr>
        <dsp:cNvPr id="0" name=""/>
        <dsp:cNvSpPr/>
      </dsp:nvSpPr>
      <dsp:spPr>
        <a:xfrm>
          <a:off x="1676098" y="23142"/>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Student/customer service</a:t>
          </a:r>
        </a:p>
      </dsp:txBody>
      <dsp:txXfrm>
        <a:off x="1676098" y="23142"/>
        <a:ext cx="6119709" cy="462845"/>
      </dsp:txXfrm>
    </dsp:sp>
    <dsp:sp modelId="{A99339C9-ED8C-4F21-A424-40046561A838}">
      <dsp:nvSpPr>
        <dsp:cNvPr id="0" name=""/>
        <dsp:cNvSpPr/>
      </dsp:nvSpPr>
      <dsp:spPr>
        <a:xfrm>
          <a:off x="1559161" y="48598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509130"/>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Knowledge of the requirements of the position</a:t>
          </a:r>
        </a:p>
      </dsp:txBody>
      <dsp:txXfrm>
        <a:off x="1676098" y="509130"/>
        <a:ext cx="6119709" cy="462845"/>
      </dsp:txXfrm>
    </dsp:sp>
    <dsp:sp modelId="{9B2AB2D8-916B-4BFF-977E-935A800CEE5E}">
      <dsp:nvSpPr>
        <dsp:cNvPr id="0" name=""/>
        <dsp:cNvSpPr/>
      </dsp:nvSpPr>
      <dsp:spPr>
        <a:xfrm>
          <a:off x="1559161" y="971975"/>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995117"/>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Quality of work</a:t>
          </a:r>
        </a:p>
      </dsp:txBody>
      <dsp:txXfrm>
        <a:off x="1676098" y="995117"/>
        <a:ext cx="6119709" cy="462845"/>
      </dsp:txXfrm>
    </dsp:sp>
    <dsp:sp modelId="{A7B6BBD2-CD6F-4BB7-9695-51EBA7057E01}">
      <dsp:nvSpPr>
        <dsp:cNvPr id="0" name=""/>
        <dsp:cNvSpPr/>
      </dsp:nvSpPr>
      <dsp:spPr>
        <a:xfrm>
          <a:off x="1559161" y="1457963"/>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481105"/>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Ability to handle responsibility</a:t>
          </a:r>
        </a:p>
      </dsp:txBody>
      <dsp:txXfrm>
        <a:off x="1676098" y="1481105"/>
        <a:ext cx="6119709" cy="462845"/>
      </dsp:txXfrm>
    </dsp:sp>
    <dsp:sp modelId="{F07A34E9-B055-484D-BB3C-55C9D5023D7C}">
      <dsp:nvSpPr>
        <dsp:cNvPr id="0" name=""/>
        <dsp:cNvSpPr/>
      </dsp:nvSpPr>
      <dsp:spPr>
        <a:xfrm>
          <a:off x="1559161" y="1943950"/>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1967093"/>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Work productivity</a:t>
          </a:r>
        </a:p>
      </dsp:txBody>
      <dsp:txXfrm>
        <a:off x="1676098" y="1967093"/>
        <a:ext cx="6119709" cy="462845"/>
      </dsp:txXfrm>
    </dsp:sp>
    <dsp:sp modelId="{7893BD85-DDD7-4810-95E1-4994E9E69CB2}">
      <dsp:nvSpPr>
        <dsp:cNvPr id="0" name=""/>
        <dsp:cNvSpPr/>
      </dsp:nvSpPr>
      <dsp:spPr>
        <a:xfrm>
          <a:off x="1559161" y="242993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4E976E-6D50-4BD2-A898-0988B490CFE8}" type="datetimeFigureOut">
              <a:rPr lang="en-US" smtClean="0"/>
              <a:t>6/10/2018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CA00D8-5519-4EC1-8662-498745F6B0C0}" type="slidenum">
              <a:rPr lang="en-US" smtClean="0"/>
              <a:t>‹#›</a:t>
            </a:fld>
            <a:endParaRPr lang="en-US" dirty="0"/>
          </a:p>
        </p:txBody>
      </p:sp>
    </p:spTree>
    <p:extLst>
      <p:ext uri="{BB962C8B-B14F-4D97-AF65-F5344CB8AC3E}">
        <p14:creationId xmlns:p14="http://schemas.microsoft.com/office/powerpoint/2010/main" val="17901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a:t>
            </a:fld>
            <a:endParaRPr lang="en-US" dirty="0"/>
          </a:p>
        </p:txBody>
      </p:sp>
    </p:spTree>
    <p:extLst>
      <p:ext uri="{BB962C8B-B14F-4D97-AF65-F5344CB8AC3E}">
        <p14:creationId xmlns:p14="http://schemas.microsoft.com/office/powerpoint/2010/main" val="387231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10</a:t>
            </a:fld>
            <a:endParaRPr lang="en-US" dirty="0"/>
          </a:p>
        </p:txBody>
      </p:sp>
    </p:spTree>
    <p:extLst>
      <p:ext uri="{BB962C8B-B14F-4D97-AF65-F5344CB8AC3E}">
        <p14:creationId xmlns:p14="http://schemas.microsoft.com/office/powerpoint/2010/main" val="298484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11</a:t>
            </a:fld>
            <a:endParaRPr lang="en-US" dirty="0"/>
          </a:p>
        </p:txBody>
      </p:sp>
    </p:spTree>
    <p:extLst>
      <p:ext uri="{BB962C8B-B14F-4D97-AF65-F5344CB8AC3E}">
        <p14:creationId xmlns:p14="http://schemas.microsoft.com/office/powerpoint/2010/main" val="77927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12</a:t>
            </a:fld>
            <a:endParaRPr lang="en-US" dirty="0"/>
          </a:p>
        </p:txBody>
      </p:sp>
    </p:spTree>
    <p:extLst>
      <p:ext uri="{BB962C8B-B14F-4D97-AF65-F5344CB8AC3E}">
        <p14:creationId xmlns:p14="http://schemas.microsoft.com/office/powerpoint/2010/main" val="275458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13</a:t>
            </a:fld>
            <a:endParaRPr lang="en-US" dirty="0"/>
          </a:p>
        </p:txBody>
      </p:sp>
    </p:spTree>
    <p:extLst>
      <p:ext uri="{BB962C8B-B14F-4D97-AF65-F5344CB8AC3E}">
        <p14:creationId xmlns:p14="http://schemas.microsoft.com/office/powerpoint/2010/main" val="422020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14</a:t>
            </a:fld>
            <a:endParaRPr lang="en-US" dirty="0"/>
          </a:p>
        </p:txBody>
      </p:sp>
    </p:spTree>
    <p:extLst>
      <p:ext uri="{BB962C8B-B14F-4D97-AF65-F5344CB8AC3E}">
        <p14:creationId xmlns:p14="http://schemas.microsoft.com/office/powerpoint/2010/main" val="96306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15</a:t>
            </a:fld>
            <a:endParaRPr lang="en-US" dirty="0"/>
          </a:p>
        </p:txBody>
      </p:sp>
    </p:spTree>
    <p:extLst>
      <p:ext uri="{BB962C8B-B14F-4D97-AF65-F5344CB8AC3E}">
        <p14:creationId xmlns:p14="http://schemas.microsoft.com/office/powerpoint/2010/main" val="110618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16</a:t>
            </a:fld>
            <a:endParaRPr lang="en-US" dirty="0"/>
          </a:p>
        </p:txBody>
      </p:sp>
    </p:spTree>
    <p:extLst>
      <p:ext uri="{BB962C8B-B14F-4D97-AF65-F5344CB8AC3E}">
        <p14:creationId xmlns:p14="http://schemas.microsoft.com/office/powerpoint/2010/main" val="409007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17</a:t>
            </a:fld>
            <a:endParaRPr lang="en-US" dirty="0"/>
          </a:p>
        </p:txBody>
      </p:sp>
    </p:spTree>
    <p:extLst>
      <p:ext uri="{BB962C8B-B14F-4D97-AF65-F5344CB8AC3E}">
        <p14:creationId xmlns:p14="http://schemas.microsoft.com/office/powerpoint/2010/main" val="265447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18</a:t>
            </a:fld>
            <a:endParaRPr lang="en-US" dirty="0"/>
          </a:p>
        </p:txBody>
      </p:sp>
    </p:spTree>
    <p:extLst>
      <p:ext uri="{BB962C8B-B14F-4D97-AF65-F5344CB8AC3E}">
        <p14:creationId xmlns:p14="http://schemas.microsoft.com/office/powerpoint/2010/main" val="124387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19</a:t>
            </a:fld>
            <a:endParaRPr lang="en-US" dirty="0"/>
          </a:p>
        </p:txBody>
      </p:sp>
    </p:spTree>
    <p:extLst>
      <p:ext uri="{BB962C8B-B14F-4D97-AF65-F5344CB8AC3E}">
        <p14:creationId xmlns:p14="http://schemas.microsoft.com/office/powerpoint/2010/main" val="149915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a:t>
            </a:fld>
            <a:endParaRPr lang="en-US" dirty="0"/>
          </a:p>
        </p:txBody>
      </p:sp>
    </p:spTree>
    <p:extLst>
      <p:ext uri="{BB962C8B-B14F-4D97-AF65-F5344CB8AC3E}">
        <p14:creationId xmlns:p14="http://schemas.microsoft.com/office/powerpoint/2010/main" val="334073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20</a:t>
            </a:fld>
            <a:endParaRPr lang="en-US" dirty="0"/>
          </a:p>
        </p:txBody>
      </p:sp>
    </p:spTree>
    <p:extLst>
      <p:ext uri="{BB962C8B-B14F-4D97-AF65-F5344CB8AC3E}">
        <p14:creationId xmlns:p14="http://schemas.microsoft.com/office/powerpoint/2010/main" val="301468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21</a:t>
            </a:fld>
            <a:endParaRPr lang="en-US" dirty="0"/>
          </a:p>
        </p:txBody>
      </p:sp>
    </p:spTree>
    <p:extLst>
      <p:ext uri="{BB962C8B-B14F-4D97-AF65-F5344CB8AC3E}">
        <p14:creationId xmlns:p14="http://schemas.microsoft.com/office/powerpoint/2010/main" val="2118463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22</a:t>
            </a:fld>
            <a:endParaRPr lang="en-US" dirty="0"/>
          </a:p>
        </p:txBody>
      </p:sp>
    </p:spTree>
    <p:extLst>
      <p:ext uri="{BB962C8B-B14F-4D97-AF65-F5344CB8AC3E}">
        <p14:creationId xmlns:p14="http://schemas.microsoft.com/office/powerpoint/2010/main" val="342200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23</a:t>
            </a:fld>
            <a:endParaRPr lang="en-US" dirty="0"/>
          </a:p>
        </p:txBody>
      </p:sp>
    </p:spTree>
    <p:extLst>
      <p:ext uri="{BB962C8B-B14F-4D97-AF65-F5344CB8AC3E}">
        <p14:creationId xmlns:p14="http://schemas.microsoft.com/office/powerpoint/2010/main" val="312849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24</a:t>
            </a:fld>
            <a:endParaRPr lang="en-US" dirty="0"/>
          </a:p>
        </p:txBody>
      </p:sp>
    </p:spTree>
    <p:extLst>
      <p:ext uri="{BB962C8B-B14F-4D97-AF65-F5344CB8AC3E}">
        <p14:creationId xmlns:p14="http://schemas.microsoft.com/office/powerpoint/2010/main" val="3288523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25</a:t>
            </a:fld>
            <a:endParaRPr lang="en-US" dirty="0"/>
          </a:p>
        </p:txBody>
      </p:sp>
    </p:spTree>
    <p:extLst>
      <p:ext uri="{BB962C8B-B14F-4D97-AF65-F5344CB8AC3E}">
        <p14:creationId xmlns:p14="http://schemas.microsoft.com/office/powerpoint/2010/main" val="331928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26</a:t>
            </a:fld>
            <a:endParaRPr lang="en-US" dirty="0"/>
          </a:p>
        </p:txBody>
      </p:sp>
    </p:spTree>
    <p:extLst>
      <p:ext uri="{BB962C8B-B14F-4D97-AF65-F5344CB8AC3E}">
        <p14:creationId xmlns:p14="http://schemas.microsoft.com/office/powerpoint/2010/main" val="4066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27</a:t>
            </a:fld>
            <a:endParaRPr lang="en-US" dirty="0"/>
          </a:p>
        </p:txBody>
      </p:sp>
    </p:spTree>
    <p:extLst>
      <p:ext uri="{BB962C8B-B14F-4D97-AF65-F5344CB8AC3E}">
        <p14:creationId xmlns:p14="http://schemas.microsoft.com/office/powerpoint/2010/main" val="324211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28</a:t>
            </a:fld>
            <a:endParaRPr lang="en-US" dirty="0"/>
          </a:p>
        </p:txBody>
      </p:sp>
    </p:spTree>
    <p:extLst>
      <p:ext uri="{BB962C8B-B14F-4D97-AF65-F5344CB8AC3E}">
        <p14:creationId xmlns:p14="http://schemas.microsoft.com/office/powerpoint/2010/main" val="2191251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29</a:t>
            </a:fld>
            <a:endParaRPr lang="en-US" dirty="0"/>
          </a:p>
        </p:txBody>
      </p:sp>
    </p:spTree>
    <p:extLst>
      <p:ext uri="{BB962C8B-B14F-4D97-AF65-F5344CB8AC3E}">
        <p14:creationId xmlns:p14="http://schemas.microsoft.com/office/powerpoint/2010/main" val="234918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a:t>
            </a:fld>
            <a:endParaRPr lang="en-US" dirty="0"/>
          </a:p>
        </p:txBody>
      </p:sp>
    </p:spTree>
    <p:extLst>
      <p:ext uri="{BB962C8B-B14F-4D97-AF65-F5344CB8AC3E}">
        <p14:creationId xmlns:p14="http://schemas.microsoft.com/office/powerpoint/2010/main" val="172154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30</a:t>
            </a:fld>
            <a:endParaRPr lang="en-US" dirty="0"/>
          </a:p>
        </p:txBody>
      </p:sp>
    </p:spTree>
    <p:extLst>
      <p:ext uri="{BB962C8B-B14F-4D97-AF65-F5344CB8AC3E}">
        <p14:creationId xmlns:p14="http://schemas.microsoft.com/office/powerpoint/2010/main" val="3071156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31</a:t>
            </a:fld>
            <a:endParaRPr lang="en-US" dirty="0"/>
          </a:p>
        </p:txBody>
      </p:sp>
    </p:spTree>
    <p:extLst>
      <p:ext uri="{BB962C8B-B14F-4D97-AF65-F5344CB8AC3E}">
        <p14:creationId xmlns:p14="http://schemas.microsoft.com/office/powerpoint/2010/main" val="2103976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32</a:t>
            </a:fld>
            <a:endParaRPr lang="en-US" dirty="0"/>
          </a:p>
        </p:txBody>
      </p:sp>
    </p:spTree>
    <p:extLst>
      <p:ext uri="{BB962C8B-B14F-4D97-AF65-F5344CB8AC3E}">
        <p14:creationId xmlns:p14="http://schemas.microsoft.com/office/powerpoint/2010/main" val="4184249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33</a:t>
            </a:fld>
            <a:endParaRPr lang="en-US" dirty="0"/>
          </a:p>
        </p:txBody>
      </p:sp>
    </p:spTree>
    <p:extLst>
      <p:ext uri="{BB962C8B-B14F-4D97-AF65-F5344CB8AC3E}">
        <p14:creationId xmlns:p14="http://schemas.microsoft.com/office/powerpoint/2010/main" val="2051736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34</a:t>
            </a:fld>
            <a:endParaRPr lang="en-US" dirty="0"/>
          </a:p>
        </p:txBody>
      </p:sp>
    </p:spTree>
    <p:extLst>
      <p:ext uri="{BB962C8B-B14F-4D97-AF65-F5344CB8AC3E}">
        <p14:creationId xmlns:p14="http://schemas.microsoft.com/office/powerpoint/2010/main" val="926179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35</a:t>
            </a:fld>
            <a:endParaRPr lang="en-US" dirty="0"/>
          </a:p>
        </p:txBody>
      </p:sp>
    </p:spTree>
    <p:extLst>
      <p:ext uri="{BB962C8B-B14F-4D97-AF65-F5344CB8AC3E}">
        <p14:creationId xmlns:p14="http://schemas.microsoft.com/office/powerpoint/2010/main" val="54820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36</a:t>
            </a:fld>
            <a:endParaRPr lang="en-US" dirty="0"/>
          </a:p>
        </p:txBody>
      </p:sp>
    </p:spTree>
    <p:extLst>
      <p:ext uri="{BB962C8B-B14F-4D97-AF65-F5344CB8AC3E}">
        <p14:creationId xmlns:p14="http://schemas.microsoft.com/office/powerpoint/2010/main" val="1065058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37</a:t>
            </a:fld>
            <a:endParaRPr lang="en-US" dirty="0"/>
          </a:p>
        </p:txBody>
      </p:sp>
    </p:spTree>
    <p:extLst>
      <p:ext uri="{BB962C8B-B14F-4D97-AF65-F5344CB8AC3E}">
        <p14:creationId xmlns:p14="http://schemas.microsoft.com/office/powerpoint/2010/main" val="2434870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38</a:t>
            </a:fld>
            <a:endParaRPr lang="en-US" dirty="0"/>
          </a:p>
        </p:txBody>
      </p:sp>
    </p:spTree>
    <p:extLst>
      <p:ext uri="{BB962C8B-B14F-4D97-AF65-F5344CB8AC3E}">
        <p14:creationId xmlns:p14="http://schemas.microsoft.com/office/powerpoint/2010/main" val="2644123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39</a:t>
            </a:fld>
            <a:endParaRPr lang="en-US" dirty="0"/>
          </a:p>
        </p:txBody>
      </p:sp>
    </p:spTree>
    <p:extLst>
      <p:ext uri="{BB962C8B-B14F-4D97-AF65-F5344CB8AC3E}">
        <p14:creationId xmlns:p14="http://schemas.microsoft.com/office/powerpoint/2010/main" val="304526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a:t>
            </a:fld>
            <a:endParaRPr lang="en-US" dirty="0"/>
          </a:p>
        </p:txBody>
      </p:sp>
    </p:spTree>
    <p:extLst>
      <p:ext uri="{BB962C8B-B14F-4D97-AF65-F5344CB8AC3E}">
        <p14:creationId xmlns:p14="http://schemas.microsoft.com/office/powerpoint/2010/main" val="2410211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40</a:t>
            </a:fld>
            <a:endParaRPr lang="en-US" dirty="0"/>
          </a:p>
        </p:txBody>
      </p:sp>
    </p:spTree>
    <p:extLst>
      <p:ext uri="{BB962C8B-B14F-4D97-AF65-F5344CB8AC3E}">
        <p14:creationId xmlns:p14="http://schemas.microsoft.com/office/powerpoint/2010/main" val="3224716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41</a:t>
            </a:fld>
            <a:endParaRPr lang="en-US" dirty="0"/>
          </a:p>
        </p:txBody>
      </p:sp>
    </p:spTree>
    <p:extLst>
      <p:ext uri="{BB962C8B-B14F-4D97-AF65-F5344CB8AC3E}">
        <p14:creationId xmlns:p14="http://schemas.microsoft.com/office/powerpoint/2010/main" val="1671144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42</a:t>
            </a:fld>
            <a:endParaRPr lang="en-US" dirty="0"/>
          </a:p>
        </p:txBody>
      </p:sp>
    </p:spTree>
    <p:extLst>
      <p:ext uri="{BB962C8B-B14F-4D97-AF65-F5344CB8AC3E}">
        <p14:creationId xmlns:p14="http://schemas.microsoft.com/office/powerpoint/2010/main" val="1982532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43</a:t>
            </a:fld>
            <a:endParaRPr lang="en-US" dirty="0"/>
          </a:p>
        </p:txBody>
      </p:sp>
    </p:spTree>
    <p:extLst>
      <p:ext uri="{BB962C8B-B14F-4D97-AF65-F5344CB8AC3E}">
        <p14:creationId xmlns:p14="http://schemas.microsoft.com/office/powerpoint/2010/main" val="176550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44</a:t>
            </a:fld>
            <a:endParaRPr lang="en-US" dirty="0"/>
          </a:p>
        </p:txBody>
      </p:sp>
    </p:spTree>
    <p:extLst>
      <p:ext uri="{BB962C8B-B14F-4D97-AF65-F5344CB8AC3E}">
        <p14:creationId xmlns:p14="http://schemas.microsoft.com/office/powerpoint/2010/main" val="2293230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45</a:t>
            </a:fld>
            <a:endParaRPr lang="en-US" dirty="0"/>
          </a:p>
        </p:txBody>
      </p:sp>
    </p:spTree>
    <p:extLst>
      <p:ext uri="{BB962C8B-B14F-4D97-AF65-F5344CB8AC3E}">
        <p14:creationId xmlns:p14="http://schemas.microsoft.com/office/powerpoint/2010/main" val="2616968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46</a:t>
            </a:fld>
            <a:endParaRPr lang="en-US" dirty="0"/>
          </a:p>
        </p:txBody>
      </p:sp>
    </p:spTree>
    <p:extLst>
      <p:ext uri="{BB962C8B-B14F-4D97-AF65-F5344CB8AC3E}">
        <p14:creationId xmlns:p14="http://schemas.microsoft.com/office/powerpoint/2010/main" val="3099250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47</a:t>
            </a:fld>
            <a:endParaRPr lang="en-US" dirty="0"/>
          </a:p>
        </p:txBody>
      </p:sp>
    </p:spTree>
    <p:extLst>
      <p:ext uri="{BB962C8B-B14F-4D97-AF65-F5344CB8AC3E}">
        <p14:creationId xmlns:p14="http://schemas.microsoft.com/office/powerpoint/2010/main" val="404453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48</a:t>
            </a:fld>
            <a:endParaRPr lang="en-US" dirty="0"/>
          </a:p>
        </p:txBody>
      </p:sp>
    </p:spTree>
    <p:extLst>
      <p:ext uri="{BB962C8B-B14F-4D97-AF65-F5344CB8AC3E}">
        <p14:creationId xmlns:p14="http://schemas.microsoft.com/office/powerpoint/2010/main" val="3534281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49</a:t>
            </a:fld>
            <a:endParaRPr lang="en-US" dirty="0"/>
          </a:p>
        </p:txBody>
      </p:sp>
    </p:spTree>
    <p:extLst>
      <p:ext uri="{BB962C8B-B14F-4D97-AF65-F5344CB8AC3E}">
        <p14:creationId xmlns:p14="http://schemas.microsoft.com/office/powerpoint/2010/main" val="28693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a:t>
            </a:fld>
            <a:endParaRPr lang="en-US" dirty="0"/>
          </a:p>
        </p:txBody>
      </p:sp>
    </p:spTree>
    <p:extLst>
      <p:ext uri="{BB962C8B-B14F-4D97-AF65-F5344CB8AC3E}">
        <p14:creationId xmlns:p14="http://schemas.microsoft.com/office/powerpoint/2010/main" val="2496156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50</a:t>
            </a:fld>
            <a:endParaRPr lang="en-US" dirty="0"/>
          </a:p>
        </p:txBody>
      </p:sp>
    </p:spTree>
    <p:extLst>
      <p:ext uri="{BB962C8B-B14F-4D97-AF65-F5344CB8AC3E}">
        <p14:creationId xmlns:p14="http://schemas.microsoft.com/office/powerpoint/2010/main" val="1347747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51</a:t>
            </a:fld>
            <a:endParaRPr lang="en-US" dirty="0"/>
          </a:p>
        </p:txBody>
      </p:sp>
    </p:spTree>
    <p:extLst>
      <p:ext uri="{BB962C8B-B14F-4D97-AF65-F5344CB8AC3E}">
        <p14:creationId xmlns:p14="http://schemas.microsoft.com/office/powerpoint/2010/main" val="2099198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52</a:t>
            </a:fld>
            <a:endParaRPr lang="en-US" dirty="0"/>
          </a:p>
        </p:txBody>
      </p:sp>
    </p:spTree>
    <p:extLst>
      <p:ext uri="{BB962C8B-B14F-4D97-AF65-F5344CB8AC3E}">
        <p14:creationId xmlns:p14="http://schemas.microsoft.com/office/powerpoint/2010/main" val="928962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53</a:t>
            </a:fld>
            <a:endParaRPr lang="en-US" dirty="0"/>
          </a:p>
        </p:txBody>
      </p:sp>
    </p:spTree>
    <p:extLst>
      <p:ext uri="{BB962C8B-B14F-4D97-AF65-F5344CB8AC3E}">
        <p14:creationId xmlns:p14="http://schemas.microsoft.com/office/powerpoint/2010/main" val="301914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54</a:t>
            </a:fld>
            <a:endParaRPr lang="en-US" dirty="0"/>
          </a:p>
        </p:txBody>
      </p:sp>
    </p:spTree>
    <p:extLst>
      <p:ext uri="{BB962C8B-B14F-4D97-AF65-F5344CB8AC3E}">
        <p14:creationId xmlns:p14="http://schemas.microsoft.com/office/powerpoint/2010/main" val="3683984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55</a:t>
            </a:fld>
            <a:endParaRPr lang="en-US" dirty="0"/>
          </a:p>
        </p:txBody>
      </p:sp>
    </p:spTree>
    <p:extLst>
      <p:ext uri="{BB962C8B-B14F-4D97-AF65-F5344CB8AC3E}">
        <p14:creationId xmlns:p14="http://schemas.microsoft.com/office/powerpoint/2010/main" val="107537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56</a:t>
            </a:fld>
            <a:endParaRPr lang="en-US" dirty="0"/>
          </a:p>
        </p:txBody>
      </p:sp>
    </p:spTree>
    <p:extLst>
      <p:ext uri="{BB962C8B-B14F-4D97-AF65-F5344CB8AC3E}">
        <p14:creationId xmlns:p14="http://schemas.microsoft.com/office/powerpoint/2010/main" val="1095840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57</a:t>
            </a:fld>
            <a:endParaRPr lang="en-US" dirty="0"/>
          </a:p>
        </p:txBody>
      </p:sp>
    </p:spTree>
    <p:extLst>
      <p:ext uri="{BB962C8B-B14F-4D97-AF65-F5344CB8AC3E}">
        <p14:creationId xmlns:p14="http://schemas.microsoft.com/office/powerpoint/2010/main" val="2590117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58</a:t>
            </a:fld>
            <a:endParaRPr lang="en-US" dirty="0"/>
          </a:p>
        </p:txBody>
      </p:sp>
    </p:spTree>
    <p:extLst>
      <p:ext uri="{BB962C8B-B14F-4D97-AF65-F5344CB8AC3E}">
        <p14:creationId xmlns:p14="http://schemas.microsoft.com/office/powerpoint/2010/main" val="3133662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59</a:t>
            </a:fld>
            <a:endParaRPr lang="en-US" dirty="0"/>
          </a:p>
        </p:txBody>
      </p:sp>
    </p:spTree>
    <p:extLst>
      <p:ext uri="{BB962C8B-B14F-4D97-AF65-F5344CB8AC3E}">
        <p14:creationId xmlns:p14="http://schemas.microsoft.com/office/powerpoint/2010/main" val="22967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a:t>
            </a:fld>
            <a:endParaRPr lang="en-US" dirty="0"/>
          </a:p>
        </p:txBody>
      </p:sp>
    </p:spTree>
    <p:extLst>
      <p:ext uri="{BB962C8B-B14F-4D97-AF65-F5344CB8AC3E}">
        <p14:creationId xmlns:p14="http://schemas.microsoft.com/office/powerpoint/2010/main" val="20617494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60</a:t>
            </a:fld>
            <a:endParaRPr lang="en-US" dirty="0"/>
          </a:p>
        </p:txBody>
      </p:sp>
    </p:spTree>
    <p:extLst>
      <p:ext uri="{BB962C8B-B14F-4D97-AF65-F5344CB8AC3E}">
        <p14:creationId xmlns:p14="http://schemas.microsoft.com/office/powerpoint/2010/main" val="1242821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61</a:t>
            </a:fld>
            <a:endParaRPr lang="en-US" dirty="0"/>
          </a:p>
        </p:txBody>
      </p:sp>
    </p:spTree>
    <p:extLst>
      <p:ext uri="{BB962C8B-B14F-4D97-AF65-F5344CB8AC3E}">
        <p14:creationId xmlns:p14="http://schemas.microsoft.com/office/powerpoint/2010/main" val="2792598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62</a:t>
            </a:fld>
            <a:endParaRPr lang="en-US" dirty="0"/>
          </a:p>
        </p:txBody>
      </p:sp>
    </p:spTree>
    <p:extLst>
      <p:ext uri="{BB962C8B-B14F-4D97-AF65-F5344CB8AC3E}">
        <p14:creationId xmlns:p14="http://schemas.microsoft.com/office/powerpoint/2010/main" val="3906609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63</a:t>
            </a:fld>
            <a:endParaRPr lang="en-US" dirty="0"/>
          </a:p>
        </p:txBody>
      </p:sp>
    </p:spTree>
    <p:extLst>
      <p:ext uri="{BB962C8B-B14F-4D97-AF65-F5344CB8AC3E}">
        <p14:creationId xmlns:p14="http://schemas.microsoft.com/office/powerpoint/2010/main" val="105762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64</a:t>
            </a:fld>
            <a:endParaRPr lang="en-US" dirty="0"/>
          </a:p>
        </p:txBody>
      </p:sp>
    </p:spTree>
    <p:extLst>
      <p:ext uri="{BB962C8B-B14F-4D97-AF65-F5344CB8AC3E}">
        <p14:creationId xmlns:p14="http://schemas.microsoft.com/office/powerpoint/2010/main" val="183747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65</a:t>
            </a:fld>
            <a:endParaRPr lang="en-US" dirty="0"/>
          </a:p>
        </p:txBody>
      </p:sp>
    </p:spTree>
    <p:extLst>
      <p:ext uri="{BB962C8B-B14F-4D97-AF65-F5344CB8AC3E}">
        <p14:creationId xmlns:p14="http://schemas.microsoft.com/office/powerpoint/2010/main" val="3813025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66</a:t>
            </a:fld>
            <a:endParaRPr lang="en-US" dirty="0"/>
          </a:p>
        </p:txBody>
      </p:sp>
    </p:spTree>
    <p:extLst>
      <p:ext uri="{BB962C8B-B14F-4D97-AF65-F5344CB8AC3E}">
        <p14:creationId xmlns:p14="http://schemas.microsoft.com/office/powerpoint/2010/main" val="11399544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67</a:t>
            </a:fld>
            <a:endParaRPr lang="en-US" dirty="0"/>
          </a:p>
        </p:txBody>
      </p:sp>
    </p:spTree>
    <p:extLst>
      <p:ext uri="{BB962C8B-B14F-4D97-AF65-F5344CB8AC3E}">
        <p14:creationId xmlns:p14="http://schemas.microsoft.com/office/powerpoint/2010/main" val="309290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7</a:t>
            </a:fld>
            <a:endParaRPr lang="en-US" dirty="0"/>
          </a:p>
        </p:txBody>
      </p:sp>
    </p:spTree>
    <p:extLst>
      <p:ext uri="{BB962C8B-B14F-4D97-AF65-F5344CB8AC3E}">
        <p14:creationId xmlns:p14="http://schemas.microsoft.com/office/powerpoint/2010/main" val="229758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8</a:t>
            </a:fld>
            <a:endParaRPr lang="en-US" dirty="0"/>
          </a:p>
        </p:txBody>
      </p:sp>
    </p:spTree>
    <p:extLst>
      <p:ext uri="{BB962C8B-B14F-4D97-AF65-F5344CB8AC3E}">
        <p14:creationId xmlns:p14="http://schemas.microsoft.com/office/powerpoint/2010/main" val="347447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9</a:t>
            </a:fld>
            <a:endParaRPr lang="en-US" dirty="0"/>
          </a:p>
        </p:txBody>
      </p:sp>
    </p:spTree>
    <p:extLst>
      <p:ext uri="{BB962C8B-B14F-4D97-AF65-F5344CB8AC3E}">
        <p14:creationId xmlns:p14="http://schemas.microsoft.com/office/powerpoint/2010/main" val="3989795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ayardley@twu.ed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mailto:ctanttari@twu.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a:t>Staff Performance Evaluation &amp; Merit Based Compensation for Supervisors &amp; Managers </a:t>
            </a:r>
            <a:r>
              <a:rPr lang="en-US" dirty="0"/>
              <a:t/>
            </a:r>
            <a:br>
              <a:rPr lang="en-US" dirty="0"/>
            </a:br>
            <a:endParaRPr lang="en-US" dirty="0"/>
          </a:p>
        </p:txBody>
      </p:sp>
    </p:spTree>
    <p:extLst>
      <p:ext uri="{BB962C8B-B14F-4D97-AF65-F5344CB8AC3E}">
        <p14:creationId xmlns:p14="http://schemas.microsoft.com/office/powerpoint/2010/main" val="40935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Goals</a:t>
            </a:r>
            <a:endParaRPr lang="en-US" sz="3000" dirty="0"/>
          </a:p>
        </p:txBody>
      </p:sp>
      <p:sp>
        <p:nvSpPr>
          <p:cNvPr id="4" name="TextBox 3"/>
          <p:cNvSpPr txBox="1"/>
          <p:nvPr/>
        </p:nvSpPr>
        <p:spPr>
          <a:xfrm>
            <a:off x="2505214" y="4150863"/>
            <a:ext cx="2699656"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Review your own Goals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5474063" y="4105739"/>
            <a:ext cx="3464379"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Review your Employee’s Goals</a:t>
            </a:r>
          </a:p>
        </p:txBody>
      </p:sp>
      <p:pic>
        <p:nvPicPr>
          <p:cNvPr id="3" name="Picture 2"/>
          <p:cNvPicPr>
            <a:picLocks noChangeAspect="1"/>
          </p:cNvPicPr>
          <p:nvPr/>
        </p:nvPicPr>
        <p:blipFill>
          <a:blip r:embed="rId3"/>
          <a:stretch>
            <a:fillRect/>
          </a:stretch>
        </p:blipFill>
        <p:spPr>
          <a:xfrm>
            <a:off x="1377520" y="685198"/>
            <a:ext cx="7040087" cy="3510788"/>
          </a:xfrm>
          <a:prstGeom prst="rect">
            <a:avLst/>
          </a:prstGeom>
        </p:spPr>
      </p:pic>
    </p:spTree>
    <p:extLst>
      <p:ext uri="{BB962C8B-B14F-4D97-AF65-F5344CB8AC3E}">
        <p14:creationId xmlns:p14="http://schemas.microsoft.com/office/powerpoint/2010/main" val="15553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9281" y="674826"/>
            <a:ext cx="6951740" cy="3822759"/>
          </a:xfrm>
          <a:prstGeom prst="rect">
            <a:avLst/>
          </a:prstGeom>
        </p:spPr>
      </p:pic>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Goals</a:t>
            </a:r>
            <a:endParaRPr lang="en-US" sz="3000" dirty="0"/>
          </a:p>
        </p:txBody>
      </p:sp>
      <p:sp>
        <p:nvSpPr>
          <p:cNvPr id="7" name="TextBox 6"/>
          <p:cNvSpPr txBox="1"/>
          <p:nvPr/>
        </p:nvSpPr>
        <p:spPr>
          <a:xfrm>
            <a:off x="1843086" y="3249247"/>
            <a:ext cx="3024868"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Current Employee’s Goals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8" name="TextBox 7"/>
          <p:cNvSpPr txBox="1"/>
          <p:nvPr/>
        </p:nvSpPr>
        <p:spPr>
          <a:xfrm>
            <a:off x="1738992" y="4154276"/>
            <a:ext cx="4506685"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Historical Record of Employee’s Goals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grpSp>
        <p:nvGrpSpPr>
          <p:cNvPr id="6" name="Group 5"/>
          <p:cNvGrpSpPr/>
          <p:nvPr/>
        </p:nvGrpSpPr>
        <p:grpSpPr>
          <a:xfrm>
            <a:off x="57150" y="1441259"/>
            <a:ext cx="2043180" cy="1735628"/>
            <a:chOff x="57150" y="1441259"/>
            <a:chExt cx="2043180" cy="1735628"/>
          </a:xfrm>
        </p:grpSpPr>
        <p:sp>
          <p:nvSpPr>
            <p:cNvPr id="9" name="TextBox 8"/>
            <p:cNvSpPr txBox="1"/>
            <p:nvPr/>
          </p:nvSpPr>
          <p:spPr>
            <a:xfrm>
              <a:off x="57150" y="2099669"/>
              <a:ext cx="2043180" cy="1077218"/>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a:t>
              </a:r>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Back to Self Appraisal Performance Evaluation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10" name="Straight Arrow Connector 9"/>
            <p:cNvCxnSpPr/>
            <p:nvPr/>
          </p:nvCxnSpPr>
          <p:spPr>
            <a:xfrm flipV="1">
              <a:off x="1043017" y="1441259"/>
              <a:ext cx="0" cy="717696"/>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10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sp>
        <p:nvSpPr>
          <p:cNvPr id="3" name="Content Placeholder 2"/>
          <p:cNvSpPr>
            <a:spLocks noGrp="1"/>
          </p:cNvSpPr>
          <p:nvPr>
            <p:ph idx="1"/>
          </p:nvPr>
        </p:nvSpPr>
        <p:spPr/>
        <p:txBody>
          <a:bodyPr/>
          <a:lstStyle/>
          <a:p>
            <a:r>
              <a:rPr lang="en-US" sz="1400" dirty="0">
                <a:latin typeface="Century Gothic" panose="020B0502020202020204" pitchFamily="34" charset="0"/>
                <a:ea typeface="Verdana" panose="020B0604030504040204" pitchFamily="34" charset="0"/>
                <a:cs typeface="Verdana" panose="020B0604030504040204" pitchFamily="34" charset="0"/>
              </a:rPr>
              <a:t>The Self Appraisals, designed by the committees to be concise and user friendly, are an opportunity for employees’ to document and communicate their own work performance to their supervisors for the period being reviewed.</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Self Appraisals are initiated by the employee and are a required step in the performance evaluation process. However, they do not require supervisor approval.</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Similar to the process developed in SharePoint for Goals, Self Appraisals will be entered by the employee in SharePoint. (Employees with no access to computers will be allowed to complete a paper Self-Appraisal form. Supervisors of these employees will scan and upload the paper form when completing the Performance Evaluations).</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Employees will access in SharePoint by clicking on a link provided by HR</a:t>
            </a:r>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1303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Self Appraisals and Evaluations</a:t>
            </a:r>
            <a:endParaRPr lang="en-US" sz="3000" dirty="0"/>
          </a:p>
        </p:txBody>
      </p:sp>
      <p:pic>
        <p:nvPicPr>
          <p:cNvPr id="6" name="Picture 5"/>
          <p:cNvPicPr>
            <a:picLocks noChangeAspect="1"/>
          </p:cNvPicPr>
          <p:nvPr/>
        </p:nvPicPr>
        <p:blipFill>
          <a:blip r:embed="rId3"/>
          <a:stretch>
            <a:fillRect/>
          </a:stretch>
        </p:blipFill>
        <p:spPr>
          <a:xfrm>
            <a:off x="1143000" y="831292"/>
            <a:ext cx="6318263" cy="3544765"/>
          </a:xfrm>
          <a:prstGeom prst="rect">
            <a:avLst/>
          </a:prstGeom>
        </p:spPr>
      </p:pic>
      <p:sp>
        <p:nvSpPr>
          <p:cNvPr id="10" name="TextBox 9"/>
          <p:cNvSpPr txBox="1"/>
          <p:nvPr/>
        </p:nvSpPr>
        <p:spPr>
          <a:xfrm>
            <a:off x="1452785" y="4119555"/>
            <a:ext cx="3307704"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Complete own Self Appraisal</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1" name="TextBox 10"/>
          <p:cNvSpPr txBox="1"/>
          <p:nvPr/>
        </p:nvSpPr>
        <p:spPr>
          <a:xfrm>
            <a:off x="4525389" y="4102678"/>
            <a:ext cx="3909309"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Review Employee’s Self Appraisals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425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2318" y="820584"/>
            <a:ext cx="5880339" cy="3523671"/>
          </a:xfrm>
          <a:prstGeom prst="rect">
            <a:avLst/>
          </a:prstGeom>
          <a:solidFill>
            <a:schemeClr val="tx1"/>
          </a:solidFill>
          <a:ln>
            <a:noFill/>
          </a:ln>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sp>
        <p:nvSpPr>
          <p:cNvPr id="7" name="TextBox 6"/>
          <p:cNvSpPr txBox="1"/>
          <p:nvPr/>
        </p:nvSpPr>
        <p:spPr>
          <a:xfrm>
            <a:off x="4926399" y="2028200"/>
            <a:ext cx="3648364" cy="954107"/>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every </a:t>
            </a:r>
          </a:p>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20 minutes</a:t>
            </a:r>
          </a:p>
        </p:txBody>
      </p:sp>
      <p:sp>
        <p:nvSpPr>
          <p:cNvPr id="10" name="TextBox 9"/>
          <p:cNvSpPr txBox="1"/>
          <p:nvPr/>
        </p:nvSpPr>
        <p:spPr>
          <a:xfrm>
            <a:off x="6635622" y="1063229"/>
            <a:ext cx="1640473" cy="584775"/>
          </a:xfrm>
          <a:prstGeom prst="rect">
            <a:avLst/>
          </a:prstGeom>
          <a:noFill/>
        </p:spPr>
        <p:txBody>
          <a:bodyPr wrap="square" rtlCol="0">
            <a:spAutoFit/>
          </a:bodyPr>
          <a:lstStyle/>
          <a:p>
            <a:r>
              <a:rPr lang="en-US" sz="1600"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Automatically Populates</a:t>
            </a:r>
          </a:p>
        </p:txBody>
      </p:sp>
      <p:sp>
        <p:nvSpPr>
          <p:cNvPr id="6" name="TextBox 5"/>
          <p:cNvSpPr txBox="1"/>
          <p:nvPr/>
        </p:nvSpPr>
        <p:spPr>
          <a:xfrm>
            <a:off x="2347967" y="3514286"/>
            <a:ext cx="4829040" cy="523220"/>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Goals Accomplishment</a:t>
            </a:r>
          </a:p>
        </p:txBody>
      </p:sp>
    </p:spTree>
    <p:extLst>
      <p:ext uri="{BB962C8B-B14F-4D97-AF65-F5344CB8AC3E}">
        <p14:creationId xmlns:p14="http://schemas.microsoft.com/office/powerpoint/2010/main" val="34945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Self-Appraisals</a:t>
            </a:r>
            <a:endParaRPr lang="en-US" sz="3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5" y="764965"/>
            <a:ext cx="5486400" cy="35143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826489" y="1497204"/>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Significant accomplishments</a:t>
            </a:r>
          </a:p>
        </p:txBody>
      </p:sp>
      <p:sp>
        <p:nvSpPr>
          <p:cNvPr id="10" name="TextBox 9"/>
          <p:cNvSpPr txBox="1"/>
          <p:nvPr/>
        </p:nvSpPr>
        <p:spPr>
          <a:xfrm>
            <a:off x="1826489" y="3232593"/>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duties &amp; activities</a:t>
            </a:r>
          </a:p>
        </p:txBody>
      </p:sp>
    </p:spTree>
    <p:extLst>
      <p:ext uri="{BB962C8B-B14F-4D97-AF65-F5344CB8AC3E}">
        <p14:creationId xmlns:p14="http://schemas.microsoft.com/office/powerpoint/2010/main" val="6138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4" y="760236"/>
            <a:ext cx="5535788" cy="33782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26489" y="1196760"/>
            <a:ext cx="5495637" cy="954107"/>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Professional development activities</a:t>
            </a:r>
          </a:p>
        </p:txBody>
      </p:sp>
      <p:sp>
        <p:nvSpPr>
          <p:cNvPr id="11" name="TextBox 10"/>
          <p:cNvSpPr txBox="1"/>
          <p:nvPr/>
        </p:nvSpPr>
        <p:spPr>
          <a:xfrm>
            <a:off x="1878020" y="3183450"/>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Special circumstances</a:t>
            </a:r>
          </a:p>
        </p:txBody>
      </p:sp>
    </p:spTree>
    <p:extLst>
      <p:ext uri="{BB962C8B-B14F-4D97-AF65-F5344CB8AC3E}">
        <p14:creationId xmlns:p14="http://schemas.microsoft.com/office/powerpoint/2010/main" val="35028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497" y="717144"/>
            <a:ext cx="6599237" cy="32956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65296" y="1547995"/>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comments</a:t>
            </a:r>
          </a:p>
        </p:txBody>
      </p:sp>
      <p:sp>
        <p:nvSpPr>
          <p:cNvPr id="11" name="TextBox 10"/>
          <p:cNvSpPr txBox="1"/>
          <p:nvPr/>
        </p:nvSpPr>
        <p:spPr>
          <a:xfrm>
            <a:off x="4345260" y="2642504"/>
            <a:ext cx="2291413" cy="400110"/>
          </a:xfrm>
          <a:prstGeom prst="rect">
            <a:avLst/>
          </a:prstGeom>
          <a:noFill/>
        </p:spPr>
        <p:txBody>
          <a:bodyPr wrap="square" rtlCol="0">
            <a:spAutoFit/>
          </a:bodyPr>
          <a:lstStyle/>
          <a:p>
            <a:r>
              <a:rPr lang="en-US" sz="2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 attachment</a:t>
            </a:r>
          </a:p>
        </p:txBody>
      </p:sp>
      <p:grpSp>
        <p:nvGrpSpPr>
          <p:cNvPr id="12" name="Group 11"/>
          <p:cNvGrpSpPr/>
          <p:nvPr/>
        </p:nvGrpSpPr>
        <p:grpSpPr>
          <a:xfrm>
            <a:off x="886226" y="3718673"/>
            <a:ext cx="2037413" cy="632675"/>
            <a:chOff x="825844" y="3537527"/>
            <a:chExt cx="2037413" cy="632675"/>
          </a:xfrm>
        </p:grpSpPr>
        <p:sp>
          <p:nvSpPr>
            <p:cNvPr id="13" name="TextBox 12"/>
            <p:cNvSpPr txBox="1"/>
            <p:nvPr/>
          </p:nvSpPr>
          <p:spPr>
            <a:xfrm>
              <a:off x="825844"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my progress</a:t>
              </a:r>
            </a:p>
          </p:txBody>
        </p:sp>
        <p:cxnSp>
          <p:nvCxnSpPr>
            <p:cNvPr id="14" name="Straight Arrow Connector 13"/>
            <p:cNvCxnSpPr/>
            <p:nvPr/>
          </p:nvCxnSpPr>
          <p:spPr>
            <a:xfrm flipV="1">
              <a:off x="2083337" y="3537527"/>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954378" y="3718673"/>
            <a:ext cx="2037413" cy="632675"/>
            <a:chOff x="2893996" y="3537527"/>
            <a:chExt cx="2037413" cy="632675"/>
          </a:xfrm>
        </p:grpSpPr>
        <p:sp>
          <p:nvSpPr>
            <p:cNvPr id="16" name="TextBox 15"/>
            <p:cNvSpPr txBox="1"/>
            <p:nvPr/>
          </p:nvSpPr>
          <p:spPr>
            <a:xfrm>
              <a:off x="2893996"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and Submit</a:t>
              </a:r>
            </a:p>
          </p:txBody>
        </p:sp>
        <p:cxnSp>
          <p:nvCxnSpPr>
            <p:cNvPr id="17" name="Straight Arrow Connector 16"/>
            <p:cNvCxnSpPr/>
            <p:nvPr/>
          </p:nvCxnSpPr>
          <p:spPr>
            <a:xfrm flipV="1">
              <a:off x="3651923" y="3537527"/>
              <a:ext cx="0" cy="40062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904047" y="3718673"/>
            <a:ext cx="2037413" cy="632675"/>
            <a:chOff x="4843665" y="3537527"/>
            <a:chExt cx="2037413" cy="632675"/>
          </a:xfrm>
        </p:grpSpPr>
        <p:sp>
          <p:nvSpPr>
            <p:cNvPr id="19" name="TextBox 18"/>
            <p:cNvSpPr txBox="1"/>
            <p:nvPr/>
          </p:nvSpPr>
          <p:spPr>
            <a:xfrm>
              <a:off x="4843665"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Send to Email</a:t>
              </a:r>
            </a:p>
          </p:txBody>
        </p:sp>
        <p:cxnSp>
          <p:nvCxnSpPr>
            <p:cNvPr id="20" name="Straight Arrow Connector 19"/>
            <p:cNvCxnSpPr/>
            <p:nvPr/>
          </p:nvCxnSpPr>
          <p:spPr>
            <a:xfrm flipV="1">
              <a:off x="5199014" y="3537527"/>
              <a:ext cx="0" cy="38677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600840" y="3718673"/>
            <a:ext cx="1018706" cy="632675"/>
            <a:chOff x="6540458" y="3537527"/>
            <a:chExt cx="1018706" cy="632675"/>
          </a:xfrm>
        </p:grpSpPr>
        <p:sp>
          <p:nvSpPr>
            <p:cNvPr id="22" name="TextBox 21"/>
            <p:cNvSpPr txBox="1"/>
            <p:nvPr/>
          </p:nvSpPr>
          <p:spPr>
            <a:xfrm>
              <a:off x="6540458" y="3831648"/>
              <a:ext cx="1018706"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Cancel</a:t>
              </a:r>
            </a:p>
          </p:txBody>
        </p:sp>
        <p:cxnSp>
          <p:nvCxnSpPr>
            <p:cNvPr id="23" name="Straight Arrow Connector 22"/>
            <p:cNvCxnSpPr/>
            <p:nvPr/>
          </p:nvCxnSpPr>
          <p:spPr>
            <a:xfrm flipV="1">
              <a:off x="6881078" y="3537527"/>
              <a:ext cx="0" cy="4069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81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r>
              <a:rPr lang="en-US" sz="1400" dirty="0">
                <a:latin typeface="Century Gothic" panose="020B0502020202020204" pitchFamily="34" charset="0"/>
                <a:ea typeface="Verdana" panose="020B0604030504040204" pitchFamily="34" charset="0"/>
                <a:cs typeface="Verdana" panose="020B0604030504040204" pitchFamily="34" charset="0"/>
              </a:rPr>
              <a:t>Performance Evaluations, also designed to be concise and user friendly, are a necessary tool to provide feedback and assessment of the employee’s work performance and contribution during the review period.</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Performance Evaluation ratings in the form of an overall score will be used to evaluate an employee’s contribution for merit based compensation.</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After the Self Appraisal has been submitted by the employee, Supervisors will be notified by email when the Self-Appraisal is complete. Supervisors will review the Self-Appraisal and begin the Performance Evaluation.</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Supervisors will access in SharePoint by clicking on a link provided by the workflow email or by HR</a:t>
            </a:r>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086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pPr marL="0" indent="0">
              <a:buNone/>
            </a:pPr>
            <a:r>
              <a:rPr lang="en-US" altLang="en-US" sz="2400" dirty="0">
                <a:latin typeface="Century Gothic" panose="020B0502020202020204" pitchFamily="34" charset="0"/>
                <a:ea typeface="ＭＳ Ｐゴシック" panose="020B0600070205080204" pitchFamily="34" charset="-128"/>
              </a:rPr>
              <a:t>Classified Staff</a:t>
            </a:r>
          </a:p>
          <a:p>
            <a:pPr>
              <a:buFont typeface="Arial" panose="020B0604020202020204" pitchFamily="34" charset="0"/>
              <a:buChar char="•"/>
            </a:pPr>
            <a:endParaRPr lang="en-US" altLang="en-US" sz="12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Goals: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 Question </a:t>
            </a:r>
          </a:p>
          <a:p>
            <a:pPr marL="571500" lvl="1" indent="-171450">
              <a:buFont typeface="Arial" panose="020B0604020202020204" pitchFamily="34" charset="0"/>
              <a:buChar char="•"/>
            </a:pPr>
            <a:endParaRPr lang="en-US" altLang="en-US" sz="8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Performance Competencies: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11 Questions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3 Additional  Questions for Police Officers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3 Additional Questions for Custodians, Groundskeepers and Maintenance Staff</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5 Additional Questions for Supervisors</a:t>
            </a:r>
          </a:p>
          <a:p>
            <a:pPr lvl="1"/>
            <a:endParaRPr lang="en-US" altLang="en-US" sz="10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450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Presentation Overview</a:t>
            </a:r>
            <a:endParaRPr lang="en-US" dirty="0"/>
          </a:p>
        </p:txBody>
      </p:sp>
      <p:sp>
        <p:nvSpPr>
          <p:cNvPr id="3" name="Content Placeholder 2"/>
          <p:cNvSpPr>
            <a:spLocks noGrp="1"/>
          </p:cNvSpPr>
          <p:nvPr>
            <p:ph idx="1"/>
          </p:nvPr>
        </p:nvSpPr>
        <p:spPr/>
        <p:txBody>
          <a:bodyPr/>
          <a:lstStyle/>
          <a:p>
            <a:r>
              <a:rPr lang="en-US" altLang="en-US" sz="2800" dirty="0">
                <a:ea typeface="ＭＳ Ｐゴシック" panose="020B0600070205080204" pitchFamily="34" charset="-128"/>
              </a:rPr>
              <a:t>Background</a:t>
            </a:r>
          </a:p>
          <a:p>
            <a:r>
              <a:rPr lang="en-US" altLang="en-US" sz="2800" dirty="0">
                <a:ea typeface="ＭＳ Ｐゴシック" panose="020B0600070205080204" pitchFamily="34" charset="-128"/>
              </a:rPr>
              <a:t>Goals</a:t>
            </a:r>
          </a:p>
          <a:p>
            <a:r>
              <a:rPr lang="en-US" altLang="en-US" sz="2800" dirty="0">
                <a:ea typeface="ＭＳ Ｐゴシック" panose="020B0600070205080204" pitchFamily="34" charset="-128"/>
              </a:rPr>
              <a:t>Self-Appraisals &amp; Performance Evaluations</a:t>
            </a:r>
          </a:p>
          <a:p>
            <a:r>
              <a:rPr lang="en-US" altLang="en-US" sz="2800" dirty="0">
                <a:ea typeface="ＭＳ Ｐゴシック" panose="020B0600070205080204" pitchFamily="34" charset="-128"/>
              </a:rPr>
              <a:t>Merit Based Compensation</a:t>
            </a:r>
          </a:p>
          <a:p>
            <a:r>
              <a:rPr lang="en-US" altLang="en-US" sz="2800" dirty="0">
                <a:ea typeface="ＭＳ Ｐゴシック" panose="020B0600070205080204" pitchFamily="34" charset="-128"/>
              </a:rPr>
              <a:t>Questions</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656062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pPr marL="0" indent="0">
              <a:buNone/>
            </a:pPr>
            <a:r>
              <a:rPr lang="en-US" altLang="en-US" sz="2400" dirty="0">
                <a:latin typeface="Century Gothic" panose="020B0502020202020204" pitchFamily="34" charset="0"/>
                <a:ea typeface="ＭＳ Ｐゴシック" panose="020B0600070205080204" pitchFamily="34" charset="-128"/>
              </a:rPr>
              <a:t>Professional &amp; Administrative Staff</a:t>
            </a:r>
          </a:p>
          <a:p>
            <a:pPr>
              <a:buFont typeface="Arial" panose="020B0604020202020204" pitchFamily="34" charset="0"/>
              <a:buChar char="•"/>
            </a:pPr>
            <a:endParaRPr lang="en-US" altLang="en-US" sz="12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Goals: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 Question </a:t>
            </a:r>
          </a:p>
          <a:p>
            <a:pPr marL="571500" lvl="1" indent="-171450">
              <a:buFont typeface="Arial" panose="020B0604020202020204" pitchFamily="34" charset="0"/>
              <a:buChar char="•"/>
            </a:pPr>
            <a:endParaRPr lang="en-US" altLang="en-US" sz="8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Performance Competencies: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12 Questions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6 Additional  Questions for Supervisors</a:t>
            </a:r>
          </a:p>
          <a:p>
            <a:pPr lvl="1"/>
            <a:endParaRPr lang="en-US" altLang="en-US" sz="10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7431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1683611" y="798271"/>
            <a:ext cx="4875811" cy="3405429"/>
          </a:xfrm>
          <a:prstGeom prst="rect">
            <a:avLst/>
          </a:prstGeom>
        </p:spPr>
      </p:pic>
      <p:grpSp>
        <p:nvGrpSpPr>
          <p:cNvPr id="6" name="Group 5"/>
          <p:cNvGrpSpPr/>
          <p:nvPr/>
        </p:nvGrpSpPr>
        <p:grpSpPr>
          <a:xfrm>
            <a:off x="3929089" y="2407407"/>
            <a:ext cx="3450569" cy="1991969"/>
            <a:chOff x="3929089" y="2407407"/>
            <a:chExt cx="3450569" cy="1991969"/>
          </a:xfrm>
        </p:grpSpPr>
        <p:sp>
          <p:nvSpPr>
            <p:cNvPr id="7" name="TextBox 6"/>
            <p:cNvSpPr txBox="1"/>
            <p:nvPr/>
          </p:nvSpPr>
          <p:spPr>
            <a:xfrm>
              <a:off x="3929089" y="3568379"/>
              <a:ext cx="3450569" cy="830997"/>
            </a:xfrm>
            <a:prstGeom prst="rect">
              <a:avLst/>
            </a:prstGeom>
            <a:noFill/>
          </p:spPr>
          <p:txBody>
            <a:bodyPr wrap="square" rtlCol="0">
              <a:spAutoFit/>
            </a:bodyPr>
            <a:lstStyle/>
            <a:p>
              <a:r>
                <a:rPr lang="en-US" sz="2400" b="1" dirty="0">
                  <a:solidFill>
                    <a:schemeClr val="accent2">
                      <a:lumMod val="75000"/>
                    </a:schemeClr>
                  </a:solidFill>
                  <a:effectLst>
                    <a:outerShdw blurRad="38100" dist="38100" dir="2700000" algn="tl">
                      <a:srgbClr val="000000">
                        <a:alpha val="43137"/>
                      </a:srgbClr>
                    </a:outerShdw>
                  </a:effectLst>
                </a:rPr>
                <a:t>Determines relevant additional questions</a:t>
              </a:r>
            </a:p>
          </p:txBody>
        </p:sp>
        <p:cxnSp>
          <p:nvCxnSpPr>
            <p:cNvPr id="8" name="Straight Arrow Connector 7"/>
            <p:cNvCxnSpPr/>
            <p:nvPr/>
          </p:nvCxnSpPr>
          <p:spPr>
            <a:xfrm flipV="1">
              <a:off x="5070314" y="2407407"/>
              <a:ext cx="0" cy="1175871"/>
            </a:xfrm>
            <a:prstGeom prst="straightConnector1">
              <a:avLst/>
            </a:prstGeom>
            <a:ln w="47625">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5815972" y="1150542"/>
            <a:ext cx="1640473" cy="584775"/>
          </a:xfrm>
          <a:prstGeom prst="rect">
            <a:avLst/>
          </a:prstGeom>
          <a:noFill/>
        </p:spPr>
        <p:txBody>
          <a:bodyPr wrap="square" rtlCol="0">
            <a:spAutoFit/>
          </a:bodyPr>
          <a:lstStyle/>
          <a:p>
            <a:r>
              <a:rPr lang="en-US" sz="1600"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Automatically Populates</a:t>
            </a:r>
          </a:p>
        </p:txBody>
      </p:sp>
      <p:sp>
        <p:nvSpPr>
          <p:cNvPr id="9" name="TextBox 8">
            <a:extLst>
              <a:ext uri="{FF2B5EF4-FFF2-40B4-BE49-F238E27FC236}">
                <a16:creationId xmlns:a16="http://schemas.microsoft.com/office/drawing/2014/main" xmlns="" id="{B44F86AD-D11D-4823-A104-DF4FB7201316}"/>
              </a:ext>
            </a:extLst>
          </p:cNvPr>
          <p:cNvSpPr txBox="1"/>
          <p:nvPr/>
        </p:nvSpPr>
        <p:spPr>
          <a:xfrm>
            <a:off x="6461000" y="2232720"/>
            <a:ext cx="2492169" cy="954107"/>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every </a:t>
            </a:r>
          </a:p>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20 minutes</a:t>
            </a:r>
          </a:p>
        </p:txBody>
      </p:sp>
    </p:spTree>
    <p:extLst>
      <p:ext uri="{BB962C8B-B14F-4D97-AF65-F5344CB8AC3E}">
        <p14:creationId xmlns:p14="http://schemas.microsoft.com/office/powerpoint/2010/main" val="36127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4" name="Picture 3"/>
          <p:cNvPicPr>
            <a:picLocks noChangeAspect="1"/>
          </p:cNvPicPr>
          <p:nvPr/>
        </p:nvPicPr>
        <p:blipFill>
          <a:blip r:embed="rId3"/>
          <a:stretch>
            <a:fillRect/>
          </a:stretch>
        </p:blipFill>
        <p:spPr>
          <a:xfrm>
            <a:off x="719619" y="1205083"/>
            <a:ext cx="7704762" cy="2733333"/>
          </a:xfrm>
          <a:prstGeom prst="rect">
            <a:avLst/>
          </a:prstGeom>
        </p:spPr>
      </p:pic>
      <p:sp>
        <p:nvSpPr>
          <p:cNvPr id="16" name="TextBox 15"/>
          <p:cNvSpPr txBox="1"/>
          <p:nvPr/>
        </p:nvSpPr>
        <p:spPr>
          <a:xfrm>
            <a:off x="1544134" y="2587255"/>
            <a:ext cx="5990026" cy="584775"/>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Note significant changes to duties</a:t>
            </a:r>
          </a:p>
        </p:txBody>
      </p:sp>
    </p:spTree>
    <p:extLst>
      <p:ext uri="{BB962C8B-B14F-4D97-AF65-F5344CB8AC3E}">
        <p14:creationId xmlns:p14="http://schemas.microsoft.com/office/powerpoint/2010/main" val="173869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50" y="1132020"/>
            <a:ext cx="8278160" cy="2939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5532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05318" y="291993"/>
            <a:ext cx="4218534" cy="4194483"/>
          </a:xfrm>
          <a:prstGeom prst="rect">
            <a:avLst/>
          </a:prstGeom>
        </p:spPr>
      </p:pic>
      <p:pic>
        <p:nvPicPr>
          <p:cNvPr id="7" name="Picture 6"/>
          <p:cNvPicPr>
            <a:picLocks noChangeAspect="1"/>
          </p:cNvPicPr>
          <p:nvPr/>
        </p:nvPicPr>
        <p:blipFill>
          <a:blip r:embed="rId4"/>
          <a:stretch>
            <a:fillRect/>
          </a:stretch>
        </p:blipFill>
        <p:spPr>
          <a:xfrm>
            <a:off x="147623" y="1819741"/>
            <a:ext cx="2057695" cy="792831"/>
          </a:xfrm>
          <a:prstGeom prst="rect">
            <a:avLst/>
          </a:prstGeom>
        </p:spPr>
      </p:pic>
    </p:spTree>
    <p:extLst>
      <p:ext uri="{BB962C8B-B14F-4D97-AF65-F5344CB8AC3E}">
        <p14:creationId xmlns:p14="http://schemas.microsoft.com/office/powerpoint/2010/main" val="134332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47623" y="1819741"/>
            <a:ext cx="2057695" cy="792831"/>
          </a:xfrm>
          <a:prstGeom prst="rect">
            <a:avLst/>
          </a:prstGeom>
        </p:spPr>
      </p:pic>
      <p:pic>
        <p:nvPicPr>
          <p:cNvPr id="2" name="Picture 1"/>
          <p:cNvPicPr>
            <a:picLocks noChangeAspect="1"/>
          </p:cNvPicPr>
          <p:nvPr/>
        </p:nvPicPr>
        <p:blipFill>
          <a:blip r:embed="rId4"/>
          <a:stretch>
            <a:fillRect/>
          </a:stretch>
        </p:blipFill>
        <p:spPr>
          <a:xfrm>
            <a:off x="2252467" y="238600"/>
            <a:ext cx="4215384" cy="4255764"/>
          </a:xfrm>
          <a:prstGeom prst="rect">
            <a:avLst/>
          </a:prstGeom>
        </p:spPr>
      </p:pic>
    </p:spTree>
    <p:extLst>
      <p:ext uri="{BB962C8B-B14F-4D97-AF65-F5344CB8AC3E}">
        <p14:creationId xmlns:p14="http://schemas.microsoft.com/office/powerpoint/2010/main" val="308989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1062476" y="1533655"/>
            <a:ext cx="7019048" cy="2076190"/>
          </a:xfrm>
          <a:prstGeom prst="rect">
            <a:avLst/>
          </a:prstGeom>
        </p:spPr>
      </p:pic>
    </p:spTree>
    <p:extLst>
      <p:ext uri="{BB962C8B-B14F-4D97-AF65-F5344CB8AC3E}">
        <p14:creationId xmlns:p14="http://schemas.microsoft.com/office/powerpoint/2010/main" val="4245604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4" name="Picture 3"/>
          <p:cNvPicPr>
            <a:picLocks noChangeAspect="1"/>
          </p:cNvPicPr>
          <p:nvPr/>
        </p:nvPicPr>
        <p:blipFill>
          <a:blip r:embed="rId3"/>
          <a:stretch>
            <a:fillRect/>
          </a:stretch>
        </p:blipFill>
        <p:spPr>
          <a:xfrm>
            <a:off x="748190" y="719369"/>
            <a:ext cx="7647619" cy="3704762"/>
          </a:xfrm>
          <a:prstGeom prst="rect">
            <a:avLst/>
          </a:prstGeom>
        </p:spPr>
      </p:pic>
      <p:sp>
        <p:nvSpPr>
          <p:cNvPr id="5" name="TextBox 4"/>
          <p:cNvSpPr txBox="1"/>
          <p:nvPr/>
        </p:nvSpPr>
        <p:spPr>
          <a:xfrm>
            <a:off x="2935224" y="1974238"/>
            <a:ext cx="4846320" cy="769441"/>
          </a:xfrm>
          <a:prstGeom prst="rect">
            <a:avLst/>
          </a:prstGeom>
          <a:noFill/>
        </p:spPr>
        <p:txBody>
          <a:bodyPr wrap="square" rtlCol="0">
            <a:spAutoFit/>
          </a:bodyPr>
          <a:lstStyle/>
          <a:p>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Comments </a:t>
            </a:r>
            <a:r>
              <a:rPr lang="en-US" sz="22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required</a:t>
            </a:r>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5 Exceptional or 1 Unsatisfactory</a:t>
            </a:r>
          </a:p>
        </p:txBody>
      </p:sp>
    </p:spTree>
    <p:extLst>
      <p:ext uri="{BB962C8B-B14F-4D97-AF65-F5344CB8AC3E}">
        <p14:creationId xmlns:p14="http://schemas.microsoft.com/office/powerpoint/2010/main" val="28345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2299" y="428653"/>
            <a:ext cx="7819402" cy="3659194"/>
          </a:xfrm>
          <a:prstGeom prst="rect">
            <a:avLst/>
          </a:prstGeom>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4" name="TextBox 3"/>
          <p:cNvSpPr txBox="1"/>
          <p:nvPr/>
        </p:nvSpPr>
        <p:spPr>
          <a:xfrm>
            <a:off x="1764466" y="1936836"/>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comments</a:t>
            </a:r>
          </a:p>
        </p:txBody>
      </p:sp>
      <p:grpSp>
        <p:nvGrpSpPr>
          <p:cNvPr id="18" name="Group 17"/>
          <p:cNvGrpSpPr/>
          <p:nvPr/>
        </p:nvGrpSpPr>
        <p:grpSpPr>
          <a:xfrm>
            <a:off x="745760" y="3380119"/>
            <a:ext cx="2037413" cy="632675"/>
            <a:chOff x="685378" y="3198973"/>
            <a:chExt cx="2037413" cy="632675"/>
          </a:xfrm>
        </p:grpSpPr>
        <p:sp>
          <p:nvSpPr>
            <p:cNvPr id="19" name="TextBox 18"/>
            <p:cNvSpPr txBox="1"/>
            <p:nvPr/>
          </p:nvSpPr>
          <p:spPr>
            <a:xfrm>
              <a:off x="685378" y="3493094"/>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my progress</a:t>
              </a:r>
            </a:p>
          </p:txBody>
        </p:sp>
        <p:cxnSp>
          <p:nvCxnSpPr>
            <p:cNvPr id="20" name="Straight Arrow Connector 19"/>
            <p:cNvCxnSpPr/>
            <p:nvPr/>
          </p:nvCxnSpPr>
          <p:spPr>
            <a:xfrm flipV="1">
              <a:off x="1942871" y="3198973"/>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3686868" y="3428341"/>
            <a:ext cx="2037413" cy="632675"/>
            <a:chOff x="4843665" y="3537527"/>
            <a:chExt cx="2037413" cy="632675"/>
          </a:xfrm>
        </p:grpSpPr>
        <p:sp>
          <p:nvSpPr>
            <p:cNvPr id="22" name="TextBox 21"/>
            <p:cNvSpPr txBox="1"/>
            <p:nvPr/>
          </p:nvSpPr>
          <p:spPr>
            <a:xfrm>
              <a:off x="4843665"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Send to Email</a:t>
              </a:r>
            </a:p>
          </p:txBody>
        </p:sp>
        <p:cxnSp>
          <p:nvCxnSpPr>
            <p:cNvPr id="23" name="Straight Arrow Connector 22"/>
            <p:cNvCxnSpPr/>
            <p:nvPr/>
          </p:nvCxnSpPr>
          <p:spPr>
            <a:xfrm flipV="1">
              <a:off x="5199014" y="3537527"/>
              <a:ext cx="0" cy="38677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6415963" y="3464409"/>
            <a:ext cx="1018706" cy="632675"/>
            <a:chOff x="6540458" y="3537527"/>
            <a:chExt cx="1018706" cy="632675"/>
          </a:xfrm>
        </p:grpSpPr>
        <p:sp>
          <p:nvSpPr>
            <p:cNvPr id="26" name="TextBox 25"/>
            <p:cNvSpPr txBox="1"/>
            <p:nvPr/>
          </p:nvSpPr>
          <p:spPr>
            <a:xfrm>
              <a:off x="6540458" y="3831648"/>
              <a:ext cx="1018706"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Cancel</a:t>
              </a:r>
            </a:p>
          </p:txBody>
        </p:sp>
        <p:cxnSp>
          <p:nvCxnSpPr>
            <p:cNvPr id="27" name="Straight Arrow Connector 26"/>
            <p:cNvCxnSpPr/>
            <p:nvPr/>
          </p:nvCxnSpPr>
          <p:spPr>
            <a:xfrm flipV="1">
              <a:off x="6881078" y="3537527"/>
              <a:ext cx="0" cy="4069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91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9314" y="1047940"/>
            <a:ext cx="8114286" cy="3047619"/>
          </a:xfrm>
          <a:prstGeom prst="rect">
            <a:avLst/>
          </a:prstGeom>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15" name="TextBox 14"/>
          <p:cNvSpPr txBox="1"/>
          <p:nvPr/>
        </p:nvSpPr>
        <p:spPr>
          <a:xfrm>
            <a:off x="2122115" y="3359684"/>
            <a:ext cx="1971322" cy="584775"/>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Competencies </a:t>
            </a:r>
          </a:p>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Weighted</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6" name="TextBox 15"/>
          <p:cNvSpPr txBox="1"/>
          <p:nvPr/>
        </p:nvSpPr>
        <p:spPr>
          <a:xfrm>
            <a:off x="4093437" y="3372967"/>
            <a:ext cx="1545457" cy="584775"/>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Goals </a:t>
            </a:r>
          </a:p>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Weighted</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7" name="TextBox 16"/>
          <p:cNvSpPr txBox="1"/>
          <p:nvPr/>
        </p:nvSpPr>
        <p:spPr>
          <a:xfrm>
            <a:off x="6195608" y="3482794"/>
            <a:ext cx="1545457"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Overall Score</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6734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July 2015: </a:t>
            </a:r>
            <a:r>
              <a:rPr lang="en-US" altLang="en-US" sz="1800" dirty="0">
                <a:ea typeface="ＭＳ Ｐゴシック" panose="020B0600070205080204" pitchFamily="34" charset="-128"/>
              </a:rPr>
              <a:t>Evaluation of System</a:t>
            </a:r>
          </a:p>
          <a:p>
            <a:pPr lvl="1"/>
            <a:r>
              <a:rPr lang="en-US" altLang="en-US" sz="1600" dirty="0">
                <a:ea typeface="ＭＳ Ｐゴシック" panose="020B0600070205080204" pitchFamily="34" charset="-128"/>
              </a:rPr>
              <a:t>Two committees formed</a:t>
            </a:r>
          </a:p>
          <a:p>
            <a:pPr lvl="1"/>
            <a:r>
              <a:rPr lang="en-US" altLang="en-US" sz="1600" dirty="0">
                <a:ea typeface="ＭＳ Ｐゴシック" panose="020B0600070205080204" pitchFamily="34" charset="-128"/>
              </a:rPr>
              <a:t>Survey&amp; town hall meeting</a:t>
            </a:r>
          </a:p>
          <a:p>
            <a:pPr lvl="1"/>
            <a:r>
              <a:rPr lang="en-US" altLang="en-US" sz="1600" dirty="0">
                <a:ea typeface="ＭＳ Ｐゴシック" panose="020B0600070205080204" pitchFamily="34" charset="-128"/>
              </a:rPr>
              <a:t>Recommendation of new system to be link to compensation</a:t>
            </a:r>
          </a:p>
          <a:p>
            <a:r>
              <a:rPr lang="en-US" altLang="en-US" sz="2400" dirty="0">
                <a:solidFill>
                  <a:srgbClr val="800000"/>
                </a:solidFill>
                <a:ea typeface="ＭＳ Ｐゴシック" panose="020B0600070205080204" pitchFamily="34" charset="-128"/>
              </a:rPr>
              <a:t>January 2016: </a:t>
            </a:r>
            <a:r>
              <a:rPr lang="en-US" altLang="en-US" sz="1800" dirty="0">
                <a:ea typeface="ＭＳ Ｐゴシック" panose="020B0600070205080204" pitchFamily="34" charset="-128"/>
              </a:rPr>
              <a:t>Employees &amp; Supervisor Phase 1 Training</a:t>
            </a:r>
          </a:p>
          <a:p>
            <a:pPr lvl="1"/>
            <a:r>
              <a:rPr lang="en-US" altLang="en-US" sz="1600" dirty="0">
                <a:ea typeface="ＭＳ Ｐゴシック" panose="020B0600070205080204" pitchFamily="34" charset="-128"/>
              </a:rPr>
              <a:t>Review of committee’s work</a:t>
            </a:r>
          </a:p>
          <a:p>
            <a:pPr lvl="1"/>
            <a:r>
              <a:rPr lang="en-US" altLang="en-US" sz="1600" dirty="0">
                <a:ea typeface="ＭＳ Ｐゴシック" panose="020B0600070205080204" pitchFamily="34" charset="-128"/>
              </a:rPr>
              <a:t>Introduced goals portion of the new system in SharePoint</a:t>
            </a:r>
          </a:p>
          <a:p>
            <a:pPr lvl="1"/>
            <a:r>
              <a:rPr lang="en-US" altLang="en-US" sz="1600" dirty="0">
                <a:ea typeface="ＭＳ Ｐゴシック" panose="020B0600070205080204" pitchFamily="34" charset="-128"/>
              </a:rPr>
              <a:t>Introduced pay for performance concept</a:t>
            </a: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230939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5" name="Picture 4"/>
          <p:cNvPicPr>
            <a:picLocks noChangeAspect="1"/>
          </p:cNvPicPr>
          <p:nvPr/>
        </p:nvPicPr>
        <p:blipFill>
          <a:blip r:embed="rId3"/>
          <a:stretch>
            <a:fillRect/>
          </a:stretch>
        </p:blipFill>
        <p:spPr>
          <a:xfrm>
            <a:off x="979625" y="943435"/>
            <a:ext cx="5555385" cy="3519381"/>
          </a:xfrm>
          <a:prstGeom prst="rect">
            <a:avLst/>
          </a:prstGeom>
        </p:spPr>
      </p:pic>
      <p:sp>
        <p:nvSpPr>
          <p:cNvPr id="7" name="TextBox 6"/>
          <p:cNvSpPr txBox="1"/>
          <p:nvPr/>
        </p:nvSpPr>
        <p:spPr>
          <a:xfrm>
            <a:off x="2414882" y="2210230"/>
            <a:ext cx="3903622"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1</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st</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Sign and Submit</a:t>
            </a:r>
          </a:p>
        </p:txBody>
      </p:sp>
      <p:sp>
        <p:nvSpPr>
          <p:cNvPr id="9" name="TextBox 8"/>
          <p:cNvSpPr txBox="1"/>
          <p:nvPr/>
        </p:nvSpPr>
        <p:spPr>
          <a:xfrm>
            <a:off x="1398165" y="3073366"/>
            <a:ext cx="4846320"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nd</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Comments</a:t>
            </a:r>
          </a:p>
        </p:txBody>
      </p:sp>
      <p:sp>
        <p:nvSpPr>
          <p:cNvPr id="10" name="TextBox 9"/>
          <p:cNvSpPr txBox="1"/>
          <p:nvPr/>
        </p:nvSpPr>
        <p:spPr>
          <a:xfrm>
            <a:off x="2764585" y="3780648"/>
            <a:ext cx="4846320"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nd</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Approval/Reject/Signature</a:t>
            </a:r>
          </a:p>
        </p:txBody>
      </p:sp>
    </p:spTree>
    <p:extLst>
      <p:ext uri="{BB962C8B-B14F-4D97-AF65-F5344CB8AC3E}">
        <p14:creationId xmlns:p14="http://schemas.microsoft.com/office/powerpoint/2010/main" val="16208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657714" y="1462226"/>
            <a:ext cx="7828571" cy="2219048"/>
          </a:xfrm>
          <a:prstGeom prst="rect">
            <a:avLst/>
          </a:prstGeom>
        </p:spPr>
      </p:pic>
      <p:sp>
        <p:nvSpPr>
          <p:cNvPr id="6" name="TextBox 5"/>
          <p:cNvSpPr txBox="1"/>
          <p:nvPr/>
        </p:nvSpPr>
        <p:spPr>
          <a:xfrm>
            <a:off x="3081515" y="2201412"/>
            <a:ext cx="6062485" cy="830997"/>
          </a:xfrm>
          <a:prstGeom prst="rect">
            <a:avLst/>
          </a:prstGeom>
          <a:noFill/>
        </p:spPr>
        <p:txBody>
          <a:bodyPr wrap="square" rtlCol="0">
            <a:spAutoFit/>
          </a:bodyPr>
          <a:lstStyle/>
          <a:p>
            <a:r>
              <a:rPr lang="en-US" sz="24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Following Performance Evaluation, </a:t>
            </a:r>
          </a:p>
          <a:p>
            <a:r>
              <a:rPr lang="en-US" sz="24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I have met with my employee”</a:t>
            </a:r>
          </a:p>
        </p:txBody>
      </p:sp>
      <p:sp>
        <p:nvSpPr>
          <p:cNvPr id="7" name="TextBox 6"/>
          <p:cNvSpPr txBox="1"/>
          <p:nvPr/>
        </p:nvSpPr>
        <p:spPr>
          <a:xfrm>
            <a:off x="657714" y="3481219"/>
            <a:ext cx="2291413" cy="400110"/>
          </a:xfrm>
          <a:prstGeom prst="rect">
            <a:avLst/>
          </a:prstGeom>
          <a:noFill/>
        </p:spPr>
        <p:txBody>
          <a:bodyPr wrap="square" rtlCol="0">
            <a:spAutoFit/>
          </a:bodyPr>
          <a:lstStyle/>
          <a:p>
            <a:r>
              <a:rPr lang="en-US" sz="2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 attachment</a:t>
            </a:r>
          </a:p>
        </p:txBody>
      </p:sp>
    </p:spTree>
    <p:extLst>
      <p:ext uri="{BB962C8B-B14F-4D97-AF65-F5344CB8AC3E}">
        <p14:creationId xmlns:p14="http://schemas.microsoft.com/office/powerpoint/2010/main" val="8568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9319" y="221011"/>
            <a:ext cx="5077104" cy="4154634"/>
          </a:xfrm>
          <a:prstGeom prst="rect">
            <a:avLst/>
          </a:prstGeom>
        </p:spPr>
      </p:pic>
      <p:sp>
        <p:nvSpPr>
          <p:cNvPr id="2" name="Title 1"/>
          <p:cNvSpPr>
            <a:spLocks noGrp="1"/>
          </p:cNvSpPr>
          <p:nvPr>
            <p:ph type="title"/>
          </p:nvPr>
        </p:nvSpPr>
        <p:spPr/>
        <p:txBody>
          <a:bodyPr>
            <a:normAutofit fontScale="90000"/>
          </a:bodyPr>
          <a:lstStyle/>
          <a:p>
            <a:r>
              <a:rPr lang="en-US" altLang="en-US" sz="3000" dirty="0">
                <a:ea typeface="ＭＳ Ｐゴシック" panose="020B0600070205080204" pitchFamily="34" charset="-128"/>
              </a:rPr>
              <a:t>Performance Evaluations</a:t>
            </a:r>
            <a:br>
              <a:rPr lang="en-US" altLang="en-US" sz="3000" dirty="0">
                <a:ea typeface="ＭＳ Ｐゴシック" panose="020B0600070205080204" pitchFamily="34" charset="-128"/>
              </a:rPr>
            </a:br>
            <a:r>
              <a:rPr lang="en-US" altLang="en-US" sz="3000" dirty="0">
                <a:ea typeface="ＭＳ Ｐゴシック" panose="020B0600070205080204" pitchFamily="34" charset="-128"/>
              </a:rPr>
              <a:t>Process</a:t>
            </a:r>
            <a:endParaRPr lang="en-US" sz="3000" dirty="0"/>
          </a:p>
        </p:txBody>
      </p:sp>
    </p:spTree>
    <p:extLst>
      <p:ext uri="{BB962C8B-B14F-4D97-AF65-F5344CB8AC3E}">
        <p14:creationId xmlns:p14="http://schemas.microsoft.com/office/powerpoint/2010/main" val="2793564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66320" y="527921"/>
            <a:ext cx="6211359" cy="3683681"/>
          </a:xfrm>
          <a:prstGeom prst="rect">
            <a:avLst/>
          </a:prstGeom>
        </p:spPr>
      </p:pic>
    </p:spTree>
    <p:extLst>
      <p:ext uri="{BB962C8B-B14F-4D97-AF65-F5344CB8AC3E}">
        <p14:creationId xmlns:p14="http://schemas.microsoft.com/office/powerpoint/2010/main" val="2175728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2430" y="466733"/>
            <a:ext cx="5853685" cy="3726548"/>
          </a:xfrm>
          <a:prstGeom prst="rect">
            <a:avLst/>
          </a:prstGeom>
        </p:spPr>
      </p:pic>
    </p:spTree>
    <p:extLst>
      <p:ext uri="{BB962C8B-B14F-4D97-AF65-F5344CB8AC3E}">
        <p14:creationId xmlns:p14="http://schemas.microsoft.com/office/powerpoint/2010/main" val="2974626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 Facilities Staff without Computer Access</a:t>
            </a:r>
            <a:endParaRPr lang="en-US" sz="2400" dirty="0"/>
          </a:p>
        </p:txBody>
      </p:sp>
      <p:sp>
        <p:nvSpPr>
          <p:cNvPr id="4" name="TextBox 3"/>
          <p:cNvSpPr txBox="1"/>
          <p:nvPr/>
        </p:nvSpPr>
        <p:spPr>
          <a:xfrm>
            <a:off x="251577" y="1168985"/>
            <a:ext cx="6700658" cy="3570208"/>
          </a:xfrm>
          <a:prstGeom prst="rect">
            <a:avLst/>
          </a:prstGeom>
          <a:noFill/>
        </p:spPr>
        <p:txBody>
          <a:bodyPr wrap="square" rtlCol="0">
            <a:spAutoFit/>
          </a:bodyPr>
          <a:lstStyle/>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Employee completes paper Self Appraisal</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completes Performance Evaluation in SharePoint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emails copy of Performance Evaluation to him/herself and prints a copy</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conducts Performance Evaluation Meeting, asks employee to sign as acknowledgement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Checkbox for Supervisor, “I have met with my employee and he/she has acknowledged receipt.”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Upload scanned copies of Self Appraisal and signed Performance Evaluation</a:t>
            </a:r>
          </a:p>
          <a:p>
            <a:endParaRPr lang="en-US"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67" y="1599292"/>
            <a:ext cx="165576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8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5095" y="541226"/>
            <a:ext cx="6106234" cy="3677310"/>
          </a:xfrm>
          <a:prstGeom prst="rect">
            <a:avLst/>
          </a:prstGeom>
        </p:spPr>
      </p:pic>
    </p:spTree>
    <p:extLst>
      <p:ext uri="{BB962C8B-B14F-4D97-AF65-F5344CB8AC3E}">
        <p14:creationId xmlns:p14="http://schemas.microsoft.com/office/powerpoint/2010/main" val="1683925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4099" y="682626"/>
            <a:ext cx="6108192" cy="3464246"/>
          </a:xfrm>
          <a:prstGeom prst="rect">
            <a:avLst/>
          </a:prstGeom>
        </p:spPr>
      </p:pic>
    </p:spTree>
    <p:extLst>
      <p:ext uri="{BB962C8B-B14F-4D97-AF65-F5344CB8AC3E}">
        <p14:creationId xmlns:p14="http://schemas.microsoft.com/office/powerpoint/2010/main" val="1637667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6" name="Picture 5"/>
          <p:cNvPicPr>
            <a:picLocks noChangeAspect="1"/>
          </p:cNvPicPr>
          <p:nvPr/>
        </p:nvPicPr>
        <p:blipFill>
          <a:blip r:embed="rId3"/>
          <a:stretch>
            <a:fillRect/>
          </a:stretch>
        </p:blipFill>
        <p:spPr>
          <a:xfrm>
            <a:off x="702841" y="1467508"/>
            <a:ext cx="7738318" cy="2208483"/>
          </a:xfrm>
          <a:prstGeom prst="rect">
            <a:avLst/>
          </a:prstGeom>
        </p:spPr>
      </p:pic>
      <p:sp>
        <p:nvSpPr>
          <p:cNvPr id="3" name="TextBox 2">
            <a:extLst>
              <a:ext uri="{FF2B5EF4-FFF2-40B4-BE49-F238E27FC236}">
                <a16:creationId xmlns:a16="http://schemas.microsoft.com/office/drawing/2014/main" xmlns="" id="{F225ADC0-FF11-44C3-B08F-ABC8BFD18286}"/>
              </a:ext>
            </a:extLst>
          </p:cNvPr>
          <p:cNvSpPr txBox="1"/>
          <p:nvPr/>
        </p:nvSpPr>
        <p:spPr>
          <a:xfrm>
            <a:off x="6165387" y="948017"/>
            <a:ext cx="2978613" cy="769441"/>
          </a:xfrm>
          <a:prstGeom prst="rect">
            <a:avLst/>
          </a:prstGeom>
          <a:noFill/>
        </p:spPr>
        <p:txBody>
          <a:bodyPr wrap="square" rtlCol="0">
            <a:spAutoFit/>
          </a:bodyPr>
          <a:lstStyle/>
          <a:p>
            <a:r>
              <a:rPr lang="en-US" sz="4400" b="1" dirty="0">
                <a:solidFill>
                  <a:srgbClr val="FF0000"/>
                </a:solidFill>
              </a:rPr>
              <a:t>OPTIONAL</a:t>
            </a:r>
          </a:p>
        </p:txBody>
      </p:sp>
    </p:spTree>
    <p:extLst>
      <p:ext uri="{BB962C8B-B14F-4D97-AF65-F5344CB8AC3E}">
        <p14:creationId xmlns:p14="http://schemas.microsoft.com/office/powerpoint/2010/main" val="12489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Common Ratings Errors</a:t>
            </a:r>
            <a:endParaRPr lang="en-US" sz="2400" dirty="0"/>
          </a:p>
        </p:txBody>
      </p:sp>
      <p:graphicFrame>
        <p:nvGraphicFramePr>
          <p:cNvPr id="5" name="Diagram 4"/>
          <p:cNvGraphicFramePr/>
          <p:nvPr>
            <p:extLst>
              <p:ext uri="{D42A27DB-BD31-4B8C-83A1-F6EECF244321}">
                <p14:modId xmlns:p14="http://schemas.microsoft.com/office/powerpoint/2010/main" val="4118819726"/>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58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October 2016: </a:t>
            </a:r>
            <a:r>
              <a:rPr lang="en-US" altLang="en-US" sz="1800" dirty="0">
                <a:ea typeface="ＭＳ Ｐゴシック" panose="020B0600070205080204" pitchFamily="34" charset="-128"/>
              </a:rPr>
              <a:t>Phase 2 Training </a:t>
            </a:r>
          </a:p>
          <a:p>
            <a:pPr lvl="1"/>
            <a:r>
              <a:rPr lang="en-US" altLang="en-US" sz="1600" dirty="0">
                <a:ea typeface="ＭＳ Ｐゴシック" panose="020B0600070205080204" pitchFamily="34" charset="-128"/>
              </a:rPr>
              <a:t>Self-Appraisals &amp; Performance Evaluations</a:t>
            </a:r>
          </a:p>
          <a:p>
            <a:pPr lvl="1"/>
            <a:r>
              <a:rPr lang="en-US" altLang="en-US" sz="1600" dirty="0">
                <a:ea typeface="ＭＳ Ｐゴシック" panose="020B0600070205080204" pitchFamily="34" charset="-128"/>
              </a:rPr>
              <a:t>Merit Based Compensation Program</a:t>
            </a:r>
          </a:p>
          <a:p>
            <a:r>
              <a:rPr lang="en-US" altLang="en-US" sz="2400" dirty="0">
                <a:solidFill>
                  <a:srgbClr val="800000"/>
                </a:solidFill>
                <a:ea typeface="ＭＳ Ｐゴシック" panose="020B0600070205080204" pitchFamily="34" charset="-128"/>
              </a:rPr>
              <a:t>Nov. – Dec. 2016: </a:t>
            </a:r>
            <a:r>
              <a:rPr lang="en-US" altLang="en-US" sz="1800" dirty="0">
                <a:ea typeface="ＭＳ Ｐゴシック" panose="020B0600070205080204" pitchFamily="34" charset="-128"/>
              </a:rPr>
              <a:t>Self-Appraisals/Performance Evaluations</a:t>
            </a:r>
          </a:p>
          <a:p>
            <a:r>
              <a:rPr lang="en-US" altLang="en-US" sz="2400" dirty="0">
                <a:solidFill>
                  <a:srgbClr val="800000"/>
                </a:solidFill>
                <a:ea typeface="ＭＳ Ｐゴシック" panose="020B0600070205080204" pitchFamily="34" charset="-128"/>
              </a:rPr>
              <a:t>January 2017: </a:t>
            </a:r>
            <a:r>
              <a:rPr lang="en-US" altLang="en-US" sz="1800" dirty="0">
                <a:ea typeface="ＭＳ Ｐゴシック" panose="020B0600070205080204" pitchFamily="34" charset="-128"/>
              </a:rPr>
              <a:t>Merit Based Compensation</a:t>
            </a:r>
          </a:p>
          <a:p>
            <a:r>
              <a:rPr lang="en-US" altLang="en-US" sz="2400" dirty="0">
                <a:solidFill>
                  <a:srgbClr val="800000"/>
                </a:solidFill>
                <a:ea typeface="ＭＳ Ｐゴシック" panose="020B0600070205080204" pitchFamily="34" charset="-128"/>
              </a:rPr>
              <a:t>February 1, 2017: </a:t>
            </a:r>
            <a:r>
              <a:rPr lang="en-US" altLang="en-US" sz="1800" dirty="0">
                <a:ea typeface="ＭＳ Ｐゴシック" panose="020B0600070205080204" pitchFamily="34" charset="-128"/>
              </a:rPr>
              <a:t>Effective date of merit increase</a:t>
            </a:r>
          </a:p>
          <a:p>
            <a:r>
              <a:rPr lang="en-US" altLang="en-US" sz="2400" dirty="0">
                <a:solidFill>
                  <a:srgbClr val="800000"/>
                </a:solidFill>
                <a:ea typeface="ＭＳ Ｐゴシック" panose="020B0600070205080204" pitchFamily="34" charset="-128"/>
              </a:rPr>
              <a:t>March 1, 2017: </a:t>
            </a:r>
            <a:r>
              <a:rPr lang="en-US" altLang="en-US" sz="1800" dirty="0">
                <a:ea typeface="ＭＳ Ｐゴシック" panose="020B0600070205080204" pitchFamily="34" charset="-128"/>
              </a:rPr>
              <a:t>Merit increases reflected in paychecks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309288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Common Ratings Errors</a:t>
            </a:r>
            <a:endParaRPr lang="en-US" sz="2400" dirty="0"/>
          </a:p>
        </p:txBody>
      </p:sp>
      <p:graphicFrame>
        <p:nvGraphicFramePr>
          <p:cNvPr id="5" name="Diagram 4"/>
          <p:cNvGraphicFramePr/>
          <p:nvPr>
            <p:extLst>
              <p:ext uri="{D42A27DB-BD31-4B8C-83A1-F6EECF244321}">
                <p14:modId xmlns:p14="http://schemas.microsoft.com/office/powerpoint/2010/main" val="3081217265"/>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663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 Common Ratings Errors</a:t>
            </a:r>
            <a:endParaRPr lang="en-US" sz="2400" dirty="0"/>
          </a:p>
        </p:txBody>
      </p:sp>
      <p:graphicFrame>
        <p:nvGraphicFramePr>
          <p:cNvPr id="5" name="Diagram 4"/>
          <p:cNvGraphicFramePr/>
          <p:nvPr>
            <p:extLst>
              <p:ext uri="{D42A27DB-BD31-4B8C-83A1-F6EECF244321}">
                <p14:modId xmlns:p14="http://schemas.microsoft.com/office/powerpoint/2010/main" val="2591586209"/>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300" dirty="0">
                <a:ea typeface="ＭＳ Ｐゴシック" panose="020B0600070205080204" pitchFamily="34" charset="-128"/>
              </a:rPr>
              <a:t>Performance Evaluations – Performance Review Meeting</a:t>
            </a:r>
            <a:endParaRPr lang="en-US" sz="2300" dirty="0"/>
          </a:p>
        </p:txBody>
      </p:sp>
      <p:sp>
        <p:nvSpPr>
          <p:cNvPr id="4" name="Rectangle 3"/>
          <p:cNvSpPr/>
          <p:nvPr/>
        </p:nvSpPr>
        <p:spPr>
          <a:xfrm>
            <a:off x="546403" y="729952"/>
            <a:ext cx="8055803" cy="4262705"/>
          </a:xfrm>
          <a:prstGeom prst="rect">
            <a:avLst/>
          </a:prstGeom>
        </p:spPr>
        <p:txBody>
          <a:bodyPr wrap="square">
            <a:spAutoFit/>
          </a:bodyPr>
          <a:lstStyle/>
          <a:p>
            <a:r>
              <a:rPr lang="en-US" sz="1500" dirty="0">
                <a:latin typeface="Century Gothic" panose="020B0502020202020204" pitchFamily="34" charset="0"/>
                <a:ea typeface="Verdana" panose="020B0604030504040204" pitchFamily="34" charset="0"/>
                <a:cs typeface="Verdana" panose="020B0604030504040204" pitchFamily="34" charset="0"/>
              </a:rPr>
              <a:t>The Performance Evaluation Meeting is an opportunity for the supervisor and employee to review and discuss the employee’s performance over the previous review period. </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supervisor assumes a dual role. As evaluator, the supervisor will want to communicate to the employee his/her decisions concerning the ratings and the result of the performance evaluation. As coach, the supervisor will want to review accomplishments, assist the employee to solve any work related problems and suggest ideas for improvement.</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employee should feel free to point out accomplishments, identify issues and obstacles to performance as well as offer ideas and suggestions for improvement, if appropriate. </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employee should be given the opportunity ask questions and clarify expectations for the future.</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4634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graphicFrame>
        <p:nvGraphicFramePr>
          <p:cNvPr id="6" name="Diagram 5"/>
          <p:cNvGraphicFramePr/>
          <p:nvPr>
            <p:extLst>
              <p:ext uri="{D42A27DB-BD31-4B8C-83A1-F6EECF244321}">
                <p14:modId xmlns:p14="http://schemas.microsoft.com/office/powerpoint/2010/main" val="3477075450"/>
              </p:ext>
            </p:extLst>
          </p:nvPr>
        </p:nvGraphicFramePr>
        <p:xfrm>
          <a:off x="1210235" y="1008476"/>
          <a:ext cx="6723529" cy="344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191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graphicFrame>
        <p:nvGraphicFramePr>
          <p:cNvPr id="6" name="Diagram 5"/>
          <p:cNvGraphicFramePr/>
          <p:nvPr>
            <p:extLst>
              <p:ext uri="{D42A27DB-BD31-4B8C-83A1-F6EECF244321}">
                <p14:modId xmlns:p14="http://schemas.microsoft.com/office/powerpoint/2010/main" val="3629205124"/>
              </p:ext>
            </p:extLst>
          </p:nvPr>
        </p:nvGraphicFramePr>
        <p:xfrm>
          <a:off x="1210235" y="1008476"/>
          <a:ext cx="6723529" cy="344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859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000" dirty="0">
                <a:ea typeface="ＭＳ Ｐゴシック" panose="020B0600070205080204" pitchFamily="34" charset="-128"/>
              </a:rPr>
              <a:t>Performance Evaluations – Timeline (Key Dates)</a:t>
            </a:r>
            <a:endParaRPr lang="en-US" sz="3000" dirty="0"/>
          </a:p>
        </p:txBody>
      </p:sp>
      <p:sp>
        <p:nvSpPr>
          <p:cNvPr id="4" name="Content Placeholder 2"/>
          <p:cNvSpPr>
            <a:spLocks noGrp="1"/>
          </p:cNvSpPr>
          <p:nvPr>
            <p:ph idx="1"/>
          </p:nvPr>
        </p:nvSpPr>
        <p:spPr>
          <a:xfrm>
            <a:off x="457200" y="1200151"/>
            <a:ext cx="8229600" cy="3259273"/>
          </a:xfrm>
        </p:spPr>
        <p:txBody>
          <a:bodyPr/>
          <a:lstStyle/>
          <a:p>
            <a:pPr>
              <a:lnSpc>
                <a:spcPct val="125000"/>
              </a:lnSpc>
            </a:pPr>
            <a:r>
              <a:rPr lang="en-US" altLang="en-US" sz="2400" dirty="0">
                <a:solidFill>
                  <a:srgbClr val="800000"/>
                </a:solidFill>
                <a:ea typeface="ＭＳ Ｐゴシック" panose="020B0600070205080204" pitchFamily="34" charset="-128"/>
              </a:rPr>
              <a:t>June 13 – June 27: </a:t>
            </a:r>
            <a:r>
              <a:rPr lang="en-US" altLang="en-US" sz="1500" dirty="0">
                <a:ea typeface="ＭＳ Ｐゴシック" panose="020B0600070205080204" pitchFamily="34" charset="-128"/>
              </a:rPr>
              <a:t>Self-Appraisals entered by employees (1</a:t>
            </a:r>
            <a:r>
              <a:rPr lang="en-US" altLang="en-US" sz="1500" baseline="30000" dirty="0">
                <a:ea typeface="ＭＳ Ｐゴシック" panose="020B0600070205080204" pitchFamily="34" charset="-128"/>
              </a:rPr>
              <a:t>st</a:t>
            </a:r>
            <a:r>
              <a:rPr lang="en-US" altLang="en-US" sz="1500" dirty="0">
                <a:ea typeface="ＭＳ Ｐゴシック" panose="020B0600070205080204" pitchFamily="34" charset="-128"/>
              </a:rPr>
              <a:t> level supervisors may begin evaluations as soon as Self-Appraisals are complete)</a:t>
            </a:r>
          </a:p>
          <a:p>
            <a:pPr>
              <a:lnSpc>
                <a:spcPct val="125000"/>
              </a:lnSpc>
            </a:pPr>
            <a:r>
              <a:rPr lang="en-US" altLang="en-US" sz="2400" dirty="0">
                <a:solidFill>
                  <a:srgbClr val="800000"/>
                </a:solidFill>
                <a:ea typeface="ＭＳ Ｐゴシック" panose="020B0600070205080204" pitchFamily="34" charset="-128"/>
              </a:rPr>
              <a:t>June 27-July 11: </a:t>
            </a:r>
            <a:r>
              <a:rPr lang="en-US" altLang="en-US" sz="1500" dirty="0">
                <a:ea typeface="ＭＳ Ｐゴシック" panose="020B0600070205080204" pitchFamily="34" charset="-128"/>
              </a:rPr>
              <a:t>Performance Evaluations entered by 1</a:t>
            </a:r>
            <a:r>
              <a:rPr lang="en-US" altLang="en-US" sz="1500" baseline="30000" dirty="0">
                <a:ea typeface="ＭＳ Ｐゴシック" panose="020B0600070205080204" pitchFamily="34" charset="-128"/>
              </a:rPr>
              <a:t>st</a:t>
            </a:r>
            <a:r>
              <a:rPr lang="en-US" altLang="en-US" sz="1500" dirty="0">
                <a:ea typeface="ＭＳ Ｐゴシック" panose="020B0600070205080204" pitchFamily="34" charset="-128"/>
              </a:rPr>
              <a:t> level supervisors (2</a:t>
            </a:r>
            <a:r>
              <a:rPr lang="en-US" altLang="en-US" sz="1500" baseline="30000" dirty="0">
                <a:ea typeface="ＭＳ Ｐゴシック" panose="020B0600070205080204" pitchFamily="34" charset="-128"/>
              </a:rPr>
              <a:t>nd</a:t>
            </a:r>
            <a:r>
              <a:rPr lang="en-US" altLang="en-US" sz="1500" dirty="0">
                <a:ea typeface="ＭＳ Ｐゴシック" panose="020B0600070205080204" pitchFamily="34" charset="-128"/>
              </a:rPr>
              <a:t> level supervisors may begin approval as soon as evaluations are entered)</a:t>
            </a:r>
          </a:p>
          <a:p>
            <a:pPr>
              <a:lnSpc>
                <a:spcPct val="125000"/>
              </a:lnSpc>
            </a:pPr>
            <a:r>
              <a:rPr lang="en-US" altLang="en-US" sz="2400" dirty="0">
                <a:solidFill>
                  <a:srgbClr val="800000"/>
                </a:solidFill>
                <a:ea typeface="ＭＳ Ｐゴシック" panose="020B0600070205080204" pitchFamily="34" charset="-128"/>
              </a:rPr>
              <a:t>July 11 – July 23: </a:t>
            </a:r>
            <a:r>
              <a:rPr lang="en-US" altLang="en-US" sz="1500" dirty="0">
                <a:ea typeface="ＭＳ Ｐゴシック" panose="020B0600070205080204" pitchFamily="34" charset="-128"/>
              </a:rPr>
              <a:t>Performance Evaluations reviewed and approved by 2</a:t>
            </a:r>
            <a:r>
              <a:rPr lang="en-US" altLang="en-US" sz="1500" baseline="30000" dirty="0">
                <a:ea typeface="ＭＳ Ｐゴシック" panose="020B0600070205080204" pitchFamily="34" charset="-128"/>
              </a:rPr>
              <a:t>nd</a:t>
            </a:r>
            <a:r>
              <a:rPr lang="en-US" altLang="en-US" sz="1500" dirty="0">
                <a:ea typeface="ＭＳ Ｐゴシック" panose="020B0600070205080204" pitchFamily="34" charset="-128"/>
              </a:rPr>
              <a:t> level supervisors</a:t>
            </a:r>
          </a:p>
          <a:p>
            <a:pPr>
              <a:lnSpc>
                <a:spcPct val="125000"/>
              </a:lnSpc>
            </a:pPr>
            <a:r>
              <a:rPr lang="en-US" altLang="en-US" sz="2400" dirty="0">
                <a:solidFill>
                  <a:srgbClr val="800000"/>
                </a:solidFill>
                <a:ea typeface="ＭＳ Ｐゴシック" panose="020B0600070205080204" pitchFamily="34" charset="-128"/>
              </a:rPr>
              <a:t>July 23 – August 3: </a:t>
            </a:r>
            <a:r>
              <a:rPr lang="en-US" altLang="en-US" sz="1500" dirty="0">
                <a:ea typeface="ＭＳ Ｐゴシック" panose="020B0600070205080204" pitchFamily="34" charset="-128"/>
              </a:rPr>
              <a:t>Performance Evaluation meetings with employees</a:t>
            </a:r>
          </a:p>
          <a:p>
            <a:pPr lvl="1">
              <a:lnSpc>
                <a:spcPct val="150000"/>
              </a:lnSpc>
            </a:pPr>
            <a:endParaRPr lang="en-US" altLang="en-US" sz="15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5545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sp>
        <p:nvSpPr>
          <p:cNvPr id="4" name="Content Placeholder 2"/>
          <p:cNvSpPr>
            <a:spLocks noGrp="1"/>
          </p:cNvSpPr>
          <p:nvPr>
            <p:ph idx="1"/>
          </p:nvPr>
        </p:nvSpPr>
        <p:spPr>
          <a:xfrm>
            <a:off x="457200" y="1200151"/>
            <a:ext cx="8229600" cy="3259273"/>
          </a:xfrm>
        </p:spPr>
        <p:txBody>
          <a:bodyPr/>
          <a:lstStyle/>
          <a:p>
            <a:r>
              <a:rPr lang="en-US" sz="1800" dirty="0" smtClean="0"/>
              <a:t>The </a:t>
            </a:r>
            <a:r>
              <a:rPr lang="en-US" sz="1800" dirty="0"/>
              <a:t>FY 2018 budget includes ~$2 million (2% of the total salary </a:t>
            </a:r>
            <a:r>
              <a:rPr lang="en-US" sz="1800" dirty="0" smtClean="0"/>
              <a:t>budget)for sustainable </a:t>
            </a:r>
            <a:r>
              <a:rPr lang="en-US" sz="1800" dirty="0"/>
              <a:t>merit increases. </a:t>
            </a:r>
            <a:endParaRPr lang="en-US" sz="1800" dirty="0" smtClean="0"/>
          </a:p>
          <a:p>
            <a:endParaRPr lang="en-US" sz="1800" dirty="0" smtClean="0"/>
          </a:p>
          <a:p>
            <a:r>
              <a:rPr lang="en-US" sz="1800" dirty="0" smtClean="0"/>
              <a:t>Merit </a:t>
            </a:r>
            <a:r>
              <a:rPr lang="en-US" sz="1800" dirty="0"/>
              <a:t>is intended to reward performance and should not be allocated across the board. </a:t>
            </a:r>
            <a:endParaRPr lang="en-US" sz="1800" dirty="0" smtClean="0"/>
          </a:p>
          <a:p>
            <a:endParaRPr lang="en-US" sz="1800" dirty="0"/>
          </a:p>
          <a:p>
            <a:r>
              <a:rPr lang="en-US" sz="1800" dirty="0" smtClean="0"/>
              <a:t>A </a:t>
            </a:r>
            <a:r>
              <a:rPr lang="en-US" sz="1800" dirty="0"/>
              <a:t>merit increase is an increase to recognize meritorious job performance but is not associated with a promotion or a change in job title resulting from a significant change in job duties. </a:t>
            </a:r>
          </a:p>
        </p:txBody>
      </p:sp>
    </p:spTree>
    <p:extLst>
      <p:ext uri="{BB962C8B-B14F-4D97-AF65-F5344CB8AC3E}">
        <p14:creationId xmlns:p14="http://schemas.microsoft.com/office/powerpoint/2010/main" val="1854160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sp>
        <p:nvSpPr>
          <p:cNvPr id="4" name="Content Placeholder 2"/>
          <p:cNvSpPr>
            <a:spLocks noGrp="1"/>
          </p:cNvSpPr>
          <p:nvPr>
            <p:ph idx="1"/>
          </p:nvPr>
        </p:nvSpPr>
        <p:spPr>
          <a:xfrm>
            <a:off x="457200" y="1200151"/>
            <a:ext cx="8229600" cy="3259273"/>
          </a:xfrm>
        </p:spPr>
        <p:txBody>
          <a:bodyPr/>
          <a:lstStyle/>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
        <p:nvSpPr>
          <p:cNvPr id="5" name="Rectangle 4"/>
          <p:cNvSpPr/>
          <p:nvPr/>
        </p:nvSpPr>
        <p:spPr>
          <a:xfrm>
            <a:off x="546407" y="1020268"/>
            <a:ext cx="8055803" cy="2800767"/>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Each department head/unit leader awarding merit should follow directions provided by their respective Vice President for the routing and approval of merit recommendations prior to submitting these recommendations to the Budget Office</a:t>
            </a:r>
            <a:r>
              <a:rPr lang="en-US" dirty="0" smtClean="0">
                <a:latin typeface="Century Gothic" panose="020B0502020202020204" pitchFamily="34" charset="0"/>
              </a:rPr>
              <a:t>.</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smtClean="0">
                <a:latin typeface="Century Gothic" panose="020B0502020202020204" pitchFamily="34" charset="0"/>
              </a:rPr>
              <a:t>The </a:t>
            </a:r>
            <a:r>
              <a:rPr lang="en-US" dirty="0">
                <a:latin typeface="Century Gothic" panose="020B0502020202020204" pitchFamily="34" charset="0"/>
              </a:rPr>
              <a:t>effective date of eligible merit increases will be September 1, 2018. The monthly merit increase amount will be reflected on the October 1, 2018 paycheck. </a:t>
            </a:r>
            <a:endParaRPr lang="en-US" altLang="en-US" dirty="0">
              <a:latin typeface="Century Gothic" panose="020B0502020202020204" pitchFamily="34" charset="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02690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40" y="739579"/>
            <a:ext cx="3922776" cy="34163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601" y="750896"/>
            <a:ext cx="3922776" cy="340498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8501" y="2138083"/>
            <a:ext cx="4899259" cy="1015663"/>
          </a:xfrm>
          <a:prstGeom prst="rect">
            <a:avLst/>
          </a:prstGeom>
          <a:noFill/>
        </p:spPr>
        <p:txBody>
          <a:bodyPr wrap="square" rtlCol="0">
            <a:spAutoFit/>
          </a:bodyPr>
          <a:lstStyle/>
          <a:p>
            <a:r>
              <a:rPr lang="en-US" sz="6000" b="1" dirty="0">
                <a:solidFill>
                  <a:schemeClr val="accent2">
                    <a:lumMod val="75000"/>
                  </a:schemeClr>
                </a:solidFill>
                <a:effectLst>
                  <a:outerShdw blurRad="38100" dist="38100" dir="2700000" algn="tl">
                    <a:srgbClr val="000000">
                      <a:alpha val="43137"/>
                    </a:srgbClr>
                  </a:outerShdw>
                </a:effectLst>
              </a:rPr>
              <a:t>        $0.00</a:t>
            </a:r>
          </a:p>
        </p:txBody>
      </p:sp>
      <p:sp>
        <p:nvSpPr>
          <p:cNvPr id="10" name="TextBox 9"/>
          <p:cNvSpPr txBox="1"/>
          <p:nvPr/>
        </p:nvSpPr>
        <p:spPr>
          <a:xfrm>
            <a:off x="4612470" y="2138084"/>
            <a:ext cx="4899259" cy="1015663"/>
          </a:xfrm>
          <a:prstGeom prst="rect">
            <a:avLst/>
          </a:prstGeom>
          <a:noFill/>
        </p:spPr>
        <p:txBody>
          <a:bodyPr wrap="square" rtlCol="0">
            <a:spAutoFit/>
          </a:bodyPr>
          <a:lstStyle/>
          <a:p>
            <a:r>
              <a:rPr lang="en-US" sz="6000" b="1" dirty="0">
                <a:solidFill>
                  <a:schemeClr val="accent2">
                    <a:lumMod val="75000"/>
                  </a:schemeClr>
                </a:solidFill>
                <a:effectLst>
                  <a:outerShdw blurRad="38100" dist="38100" dir="2700000" algn="tl">
                    <a:srgbClr val="000000">
                      <a:alpha val="43137"/>
                    </a:srgbClr>
                  </a:outerShdw>
                </a:effectLst>
              </a:rPr>
              <a:t>    + $4,159</a:t>
            </a:r>
          </a:p>
        </p:txBody>
      </p:sp>
      <p:sp>
        <p:nvSpPr>
          <p:cNvPr id="3" name="TextBox 2">
            <a:extLst>
              <a:ext uri="{FF2B5EF4-FFF2-40B4-BE49-F238E27FC236}">
                <a16:creationId xmlns:a16="http://schemas.microsoft.com/office/drawing/2014/main" xmlns="" id="{3711EAEC-F170-41C3-94AA-1DF8696CA4D5}"/>
              </a:ext>
            </a:extLst>
          </p:cNvPr>
          <p:cNvSpPr txBox="1"/>
          <p:nvPr/>
        </p:nvSpPr>
        <p:spPr>
          <a:xfrm>
            <a:off x="1071021" y="1254165"/>
            <a:ext cx="3144129" cy="369332"/>
          </a:xfrm>
          <a:prstGeom prst="rect">
            <a:avLst/>
          </a:prstGeom>
          <a:noFill/>
        </p:spPr>
        <p:txBody>
          <a:bodyPr wrap="square" rtlCol="0">
            <a:spAutoFit/>
          </a:bodyPr>
          <a:lstStyle/>
          <a:p>
            <a:r>
              <a:rPr lang="en-US" b="1" dirty="0"/>
              <a:t>Example: Lump Sum Payment</a:t>
            </a:r>
          </a:p>
        </p:txBody>
      </p:sp>
      <p:sp>
        <p:nvSpPr>
          <p:cNvPr id="11" name="TextBox 10">
            <a:extLst>
              <a:ext uri="{FF2B5EF4-FFF2-40B4-BE49-F238E27FC236}">
                <a16:creationId xmlns:a16="http://schemas.microsoft.com/office/drawing/2014/main" xmlns="" id="{8CA2003A-D52F-4571-827B-7D6EE4680303}"/>
              </a:ext>
            </a:extLst>
          </p:cNvPr>
          <p:cNvSpPr txBox="1"/>
          <p:nvPr/>
        </p:nvSpPr>
        <p:spPr>
          <a:xfrm>
            <a:off x="5338221" y="1254165"/>
            <a:ext cx="3348579" cy="369332"/>
          </a:xfrm>
          <a:prstGeom prst="rect">
            <a:avLst/>
          </a:prstGeom>
          <a:noFill/>
        </p:spPr>
        <p:txBody>
          <a:bodyPr wrap="square" rtlCol="0">
            <a:spAutoFit/>
          </a:bodyPr>
          <a:lstStyle/>
          <a:p>
            <a:r>
              <a:rPr lang="en-US" b="1" dirty="0"/>
              <a:t>Example: Increase to Base Salary</a:t>
            </a:r>
          </a:p>
        </p:txBody>
      </p:sp>
    </p:spTree>
    <p:extLst>
      <p:ext uri="{BB962C8B-B14F-4D97-AF65-F5344CB8AC3E}">
        <p14:creationId xmlns:p14="http://schemas.microsoft.com/office/powerpoint/2010/main" val="14045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graphicFrame>
        <p:nvGraphicFramePr>
          <p:cNvPr id="3" name="Diagram 2"/>
          <p:cNvGraphicFramePr/>
          <p:nvPr>
            <p:extLst>
              <p:ext uri="{D42A27DB-BD31-4B8C-83A1-F6EECF244321}">
                <p14:modId xmlns:p14="http://schemas.microsoft.com/office/powerpoint/2010/main" val="2043646257"/>
              </p:ext>
            </p:extLst>
          </p:nvPr>
        </p:nvGraphicFramePr>
        <p:xfrm>
          <a:off x="1127547" y="1140824"/>
          <a:ext cx="6194048" cy="3002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traight Connector 11"/>
          <p:cNvSpPr/>
          <p:nvPr/>
        </p:nvSpPr>
        <p:spPr>
          <a:xfrm>
            <a:off x="1127547" y="1140824"/>
            <a:ext cx="6194048" cy="0"/>
          </a:xfrm>
          <a:prstGeom prst="line">
            <a:avLst/>
          </a:prstGeom>
          <a:ln>
            <a:solidFill>
              <a:srgbClr val="80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11534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June 2017: </a:t>
            </a:r>
            <a:r>
              <a:rPr lang="en-US" altLang="en-US" sz="1800" dirty="0">
                <a:ea typeface="ＭＳ Ｐゴシック" panose="020B0600070205080204" pitchFamily="34" charset="-128"/>
              </a:rPr>
              <a:t>Next cycle expanded (January 1, 2017-May 31, 2018) to align with the academic calendar</a:t>
            </a:r>
          </a:p>
          <a:p>
            <a:r>
              <a:rPr lang="en-US" altLang="en-US" sz="2400" dirty="0">
                <a:solidFill>
                  <a:srgbClr val="800000"/>
                </a:solidFill>
                <a:ea typeface="ＭＳ Ｐゴシック" panose="020B0600070205080204" pitchFamily="34" charset="-128"/>
              </a:rPr>
              <a:t>July 31, 2017: </a:t>
            </a:r>
            <a:r>
              <a:rPr lang="en-US" altLang="en-US" sz="1800" dirty="0">
                <a:ea typeface="ＭＳ Ｐゴシック" panose="020B0600070205080204" pitchFamily="34" charset="-128"/>
              </a:rPr>
              <a:t>Deadline for individual goals extended to align with division strategic goals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61785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graphicFrame>
        <p:nvGraphicFramePr>
          <p:cNvPr id="3" name="Content Placeholder 2">
            <a:extLst>
              <a:ext uri="{FF2B5EF4-FFF2-40B4-BE49-F238E27FC236}">
                <a16:creationId xmlns:a16="http://schemas.microsoft.com/office/drawing/2014/main" xmlns="" id="{F08C5910-34C3-466D-8B5B-A57F50DDB3E9}"/>
              </a:ext>
            </a:extLst>
          </p:cNvPr>
          <p:cNvGraphicFramePr>
            <a:graphicFrameLocks noGrp="1"/>
          </p:cNvGraphicFramePr>
          <p:nvPr>
            <p:ph idx="1"/>
            <p:extLst>
              <p:ext uri="{D42A27DB-BD31-4B8C-83A1-F6EECF244321}">
                <p14:modId xmlns:p14="http://schemas.microsoft.com/office/powerpoint/2010/main" val="3375572176"/>
              </p:ext>
            </p:extLst>
          </p:nvPr>
        </p:nvGraphicFramePr>
        <p:xfrm>
          <a:off x="457200" y="979170"/>
          <a:ext cx="8397240" cy="325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431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marL="0" indent="0">
              <a:buNone/>
            </a:pPr>
            <a:r>
              <a:rPr lang="en-US" altLang="en-US" sz="2000" dirty="0" smtClean="0">
                <a:ea typeface="ＭＳ Ｐゴシック" panose="020B0600070205080204" pitchFamily="34" charset="-128"/>
              </a:rPr>
              <a:t>Merit </a:t>
            </a:r>
            <a:r>
              <a:rPr lang="en-US" altLang="en-US" sz="2000" dirty="0" err="1" smtClean="0">
                <a:ea typeface="ＭＳ Ｐゴシック" panose="020B0600070205080204" pitchFamily="34" charset="-128"/>
              </a:rPr>
              <a:t>Inrease</a:t>
            </a:r>
            <a:r>
              <a:rPr lang="en-US" altLang="en-US" sz="2000" dirty="0" smtClean="0">
                <a:ea typeface="ＭＳ Ｐゴシック" panose="020B0600070205080204" pitchFamily="34" charset="-128"/>
              </a:rPr>
              <a:t>(Based on Performance Evaluation):</a:t>
            </a:r>
            <a:endParaRPr lang="en-US" altLang="en-US" sz="2000" dirty="0">
              <a:ea typeface="ＭＳ Ｐゴシック" panose="020B0600070205080204" pitchFamily="34" charset="-128"/>
            </a:endParaRPr>
          </a:p>
          <a:p>
            <a:pPr>
              <a:buFont typeface="Arial" panose="020B0604020202020204" pitchFamily="34" charset="0"/>
              <a:buChar char="•"/>
            </a:pPr>
            <a:r>
              <a:rPr lang="en-US" altLang="en-US" sz="2000" dirty="0">
                <a:ea typeface="ＭＳ Ｐゴシック" panose="020B0600070205080204" pitchFamily="34" charset="-128"/>
              </a:rPr>
              <a:t>Eligible non-exempt and exempt staff employees receiving a </a:t>
            </a:r>
            <a:r>
              <a:rPr lang="en-US" altLang="en-US" sz="2000" dirty="0">
                <a:solidFill>
                  <a:srgbClr val="800000"/>
                </a:solidFill>
                <a:ea typeface="ＭＳ Ｐゴシック" panose="020B0600070205080204" pitchFamily="34" charset="-128"/>
              </a:rPr>
              <a:t>“Highly Effective” </a:t>
            </a:r>
            <a:r>
              <a:rPr lang="en-US" altLang="en-US" sz="2000" dirty="0">
                <a:ea typeface="ＭＳ Ｐゴシック" panose="020B0600070205080204" pitchFamily="34" charset="-128"/>
              </a:rPr>
              <a:t>or </a:t>
            </a:r>
            <a:r>
              <a:rPr lang="en-US" altLang="en-US" sz="2000" dirty="0">
                <a:solidFill>
                  <a:srgbClr val="800000"/>
                </a:solidFill>
                <a:ea typeface="ＭＳ Ｐゴシック" panose="020B0600070205080204" pitchFamily="34" charset="-128"/>
              </a:rPr>
              <a:t>“Exceptional” </a:t>
            </a:r>
            <a:r>
              <a:rPr lang="en-US" altLang="en-US" sz="2000" dirty="0">
                <a:ea typeface="ＭＳ Ｐゴシック" panose="020B0600070205080204" pitchFamily="34" charset="-128"/>
              </a:rPr>
              <a:t>rating will receive a 1% merit increase</a:t>
            </a:r>
          </a:p>
          <a:p>
            <a:pPr marL="0" indent="0">
              <a:buNone/>
            </a:pPr>
            <a:endParaRPr lang="en-US" altLang="en-US" sz="2000" dirty="0">
              <a:ea typeface="ＭＳ Ｐゴシック" panose="020B0600070205080204" pitchFamily="34" charset="-128"/>
            </a:endParaRPr>
          </a:p>
          <a:p>
            <a:pPr>
              <a:buFont typeface="Arial" panose="020B0604020202020204" pitchFamily="34" charset="0"/>
              <a:buChar char="•"/>
            </a:pPr>
            <a:r>
              <a:rPr lang="en-US" altLang="en-US" sz="2000" dirty="0">
                <a:ea typeface="ＭＳ Ｐゴシック" panose="020B0600070205080204" pitchFamily="34" charset="-128"/>
              </a:rPr>
              <a:t>Eligible non-exempt and exempt staff employees receiving a </a:t>
            </a:r>
            <a:r>
              <a:rPr lang="en-US" altLang="en-US" sz="2000" dirty="0">
                <a:solidFill>
                  <a:srgbClr val="800000"/>
                </a:solidFill>
                <a:ea typeface="ＭＳ Ｐゴシック" panose="020B0600070205080204" pitchFamily="34" charset="-128"/>
              </a:rPr>
              <a:t>“Proficient” </a:t>
            </a:r>
            <a:r>
              <a:rPr lang="en-US" altLang="en-US" sz="2000" dirty="0">
                <a:ea typeface="ＭＳ Ｐゴシック" panose="020B0600070205080204" pitchFamily="34" charset="-128"/>
              </a:rPr>
              <a:t>rating will receive a .5% merit increase</a:t>
            </a: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402040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
        <p:nvSpPr>
          <p:cNvPr id="3" name="Rectangle 2"/>
          <p:cNvSpPr/>
          <p:nvPr/>
        </p:nvSpPr>
        <p:spPr>
          <a:xfrm>
            <a:off x="352044" y="1152144"/>
            <a:ext cx="7914132" cy="3437864"/>
          </a:xfrm>
          <a:prstGeom prst="rect">
            <a:avLst/>
          </a:prstGeom>
        </p:spPr>
        <p:txBody>
          <a:bodyPr wrap="square">
            <a:spAutoFit/>
          </a:bodyPr>
          <a:lstStyle/>
          <a:p>
            <a:pPr>
              <a:lnSpc>
                <a:spcPts val="1300"/>
              </a:lnSpc>
              <a:spcBef>
                <a:spcPts val="480"/>
              </a:spcBef>
            </a:pP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a:latin typeface="Century Gothic" panose="020B0502020202020204" pitchFamily="34" charset="0"/>
                <a:ea typeface="Georgia" panose="02040502050405020303" pitchFamily="18" charset="0"/>
                <a:cs typeface="Georgia" panose="02040502050405020303" pitchFamily="18" charset="0"/>
              </a:rPr>
              <a:t>Discretionary Merit Pay: </a:t>
            </a:r>
          </a:p>
          <a:p>
            <a:pPr marL="351790" marR="114300" indent="-285750">
              <a:lnSpc>
                <a:spcPct val="115000"/>
              </a:lnSpc>
              <a:spcBef>
                <a:spcPts val="48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After merit increases are</a:t>
            </a:r>
            <a:r>
              <a:rPr lang="en-US" sz="1600" spc="-1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applied to base non-exempt and exempt staff salaries,</a:t>
            </a:r>
            <a:r>
              <a:rPr lang="en-US" sz="1600" spc="-4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Vice</a:t>
            </a:r>
            <a:r>
              <a:rPr lang="en-US" sz="1600" spc="-1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Presidents will be provided with the remaining</a:t>
            </a:r>
            <a:r>
              <a:rPr lang="en-US" sz="1600" spc="-5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available</a:t>
            </a:r>
            <a:r>
              <a:rPr lang="en-US" sz="1600" spc="-4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merit allocations (2% of the total salary budgets</a:t>
            </a:r>
            <a:r>
              <a:rPr lang="en-US" sz="1600" spc="-2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less</a:t>
            </a:r>
            <a:r>
              <a:rPr lang="en-US" sz="1600" b="1" spc="-4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the amounts awarded with the 1%, .5% merit increases and the minimum increases of $500, as described below) to be awarded to non-exempt and exempt staff employees as additional discretionary merit pay based on performance. </a:t>
            </a:r>
          </a:p>
          <a:p>
            <a:pPr marL="351790" marR="114300" indent="-285750">
              <a:lnSpc>
                <a:spcPct val="115000"/>
              </a:lnSpc>
              <a:spcBef>
                <a:spcPts val="0"/>
              </a:spcBef>
              <a:spcAft>
                <a:spcPts val="0"/>
              </a:spcAft>
              <a:buFont typeface="Arial" panose="020B0604020202020204" pitchFamily="34" charset="0"/>
              <a:buChar char="•"/>
            </a:pPr>
            <a:endParaRPr lang="en-US" sz="800" dirty="0">
              <a:latin typeface="Century Gothic" panose="020B0502020202020204" pitchFamily="34" charset="0"/>
              <a:ea typeface="Georgia" panose="02040502050405020303" pitchFamily="18" charset="0"/>
              <a:cs typeface="Georgia" panose="02040502050405020303" pitchFamily="18" charset="0"/>
            </a:endParaRPr>
          </a:p>
          <a:p>
            <a:pPr marL="351790" marR="114300" indent="-285750">
              <a:lnSpc>
                <a:spcPct val="115000"/>
              </a:lnSpc>
              <a:spcBef>
                <a:spcPts val="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Discretionary merit pay amounts to vary by individual from 0-7%. </a:t>
            </a:r>
          </a:p>
          <a:p>
            <a:pPr marL="351790" marR="114300" indent="-285750">
              <a:lnSpc>
                <a:spcPct val="115000"/>
              </a:lnSpc>
              <a:spcBef>
                <a:spcPts val="0"/>
              </a:spcBef>
              <a:spcAft>
                <a:spcPts val="0"/>
              </a:spcAft>
              <a:buFont typeface="Arial" panose="020B0604020202020204" pitchFamily="34" charset="0"/>
              <a:buChar char="•"/>
            </a:pPr>
            <a:endParaRPr lang="en-US" sz="800" dirty="0">
              <a:latin typeface="Century Gothic" panose="020B0502020202020204" pitchFamily="34" charset="0"/>
              <a:ea typeface="Georgia" panose="02040502050405020303" pitchFamily="18" charset="0"/>
              <a:cs typeface="Georgia" panose="02040502050405020303" pitchFamily="18" charset="0"/>
            </a:endParaRPr>
          </a:p>
          <a:p>
            <a:pPr marL="351790" marR="114300" indent="-285750">
              <a:lnSpc>
                <a:spcPct val="115000"/>
              </a:lnSpc>
              <a:spcBef>
                <a:spcPts val="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Vice</a:t>
            </a:r>
            <a:r>
              <a:rPr lang="en-US" sz="1600" spc="-1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Presidents will be responsible for providing</a:t>
            </a:r>
            <a:r>
              <a:rPr lang="en-US" sz="1600" spc="-5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allocations to their department heads/unit leaders.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191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a:buFont typeface="Arial" panose="020B0604020202020204" pitchFamily="34" charset="0"/>
              <a:buChar char="•"/>
            </a:pPr>
            <a:r>
              <a:rPr lang="en-US" altLang="en-US" sz="2000" dirty="0">
                <a:ea typeface="ＭＳ Ｐゴシック" panose="020B0600070205080204" pitchFamily="34" charset="-128"/>
              </a:rPr>
              <a:t>A review of staff employees in full time positions with base salaries earning &lt;25K (prorated for part time positions) will be conducted to ensure these employees receive a minimum of $500</a:t>
            </a: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77005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4" name="Content Placeholder 2"/>
          <p:cNvSpPr>
            <a:spLocks noGrp="1"/>
          </p:cNvSpPr>
          <p:nvPr>
            <p:ph idx="1"/>
          </p:nvPr>
        </p:nvSpPr>
        <p:spPr>
          <a:xfrm>
            <a:off x="457200" y="1200151"/>
            <a:ext cx="8229600" cy="3259273"/>
          </a:xfrm>
        </p:spPr>
        <p:txBody>
          <a:bodyPr/>
          <a:lstStyle/>
          <a:p>
            <a:r>
              <a:rPr lang="en-US" sz="1800" dirty="0"/>
              <a:t>Must have received a “Proficient” or higher on current performance evaluation</a:t>
            </a:r>
          </a:p>
          <a:p>
            <a:endParaRPr lang="en-US" sz="1800" dirty="0"/>
          </a:p>
          <a:p>
            <a:r>
              <a:rPr lang="en-US" sz="1800" dirty="0"/>
              <a:t>Must be employed in a regular full-time or regular part-time position</a:t>
            </a:r>
          </a:p>
          <a:p>
            <a:endParaRPr lang="en-US" sz="1800" dirty="0"/>
          </a:p>
          <a:p>
            <a:r>
              <a:rPr lang="en-US" sz="1800" dirty="0"/>
              <a:t>Student employees, graduate assistants and temporary employees  are ineligible </a:t>
            </a:r>
          </a:p>
          <a:p>
            <a:endParaRPr lang="en-US" sz="1800" dirty="0"/>
          </a:p>
          <a:p>
            <a:r>
              <a:rPr lang="en-US" sz="1800" dirty="0"/>
              <a:t>Employees must have been employed in a regular full-time or part-time position prior to January 1, 2018</a:t>
            </a: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869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4" name="Content Placeholder 2"/>
          <p:cNvSpPr>
            <a:spLocks noGrp="1"/>
          </p:cNvSpPr>
          <p:nvPr>
            <p:ph idx="1"/>
          </p:nvPr>
        </p:nvSpPr>
        <p:spPr>
          <a:xfrm>
            <a:off x="457200" y="1036867"/>
            <a:ext cx="8229600" cy="3259273"/>
          </a:xfrm>
        </p:spPr>
        <p:txBody>
          <a:bodyPr/>
          <a:lstStyle/>
          <a:p>
            <a:r>
              <a:rPr lang="en-US" sz="1400" dirty="0"/>
              <a:t>Employees in a reclassified or promoted position that resulted in a salary increase prior to January 1, 2018 are eligible </a:t>
            </a:r>
          </a:p>
          <a:p>
            <a:endParaRPr lang="en-US" sz="1400" dirty="0"/>
          </a:p>
          <a:p>
            <a:r>
              <a:rPr lang="en-US" sz="1400" dirty="0"/>
              <a:t>Employees in a reclassified or promoted position that resulted in a salary increase on or after January 1, 2018 are ineligible, unless the reclassified or promotion salary is </a:t>
            </a:r>
            <a:r>
              <a:rPr lang="en-US" sz="1400" dirty="0" smtClean="0"/>
              <a:t>less than the merit increase that would be received. </a:t>
            </a:r>
            <a:r>
              <a:rPr lang="en-US" sz="1400" dirty="0"/>
              <a:t>Employees will receive the higher of the two, but not both. </a:t>
            </a:r>
          </a:p>
          <a:p>
            <a:endParaRPr lang="en-US" sz="1400" dirty="0"/>
          </a:p>
          <a:p>
            <a:r>
              <a:rPr lang="en-US" sz="1400" dirty="0"/>
              <a:t>Employees  in an “interim” capacity are eligible based on their salary prior to their interim appointment. </a:t>
            </a:r>
          </a:p>
          <a:p>
            <a:endParaRPr lang="en-US" sz="1400" dirty="0"/>
          </a:p>
          <a:p>
            <a:r>
              <a:rPr lang="en-US" sz="1400" dirty="0"/>
              <a:t>Employees must be employed on the effective date of the merit increase, September 1, 2018, to be eligible for merit and must be employed on the date of the first paycheck, October 1, 2018, following the effective </a:t>
            </a:r>
            <a:r>
              <a:rPr lang="en-US" sz="1400" dirty="0" smtClean="0"/>
              <a:t>date, </a:t>
            </a:r>
            <a:r>
              <a:rPr lang="en-US" sz="1400" dirty="0"/>
              <a:t>to receive the monthly merit increase amount.</a:t>
            </a:r>
          </a:p>
          <a:p>
            <a:pPr lvl="1"/>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6076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6" name="Rectangle 5"/>
          <p:cNvSpPr/>
          <p:nvPr/>
        </p:nvSpPr>
        <p:spPr>
          <a:xfrm>
            <a:off x="546406" y="823717"/>
            <a:ext cx="8055802" cy="1354217"/>
          </a:xfrm>
          <a:prstGeom prst="rect">
            <a:avLst/>
          </a:prstGeom>
        </p:spPr>
        <p:txBody>
          <a:bodyPr wrap="square">
            <a:spAutoFit/>
          </a:bodyPr>
          <a:lstStyle/>
          <a:p>
            <a:pPr algn="just"/>
            <a:r>
              <a:rPr lang="en-US" sz="1600" dirty="0">
                <a:latin typeface="Century Gothic" panose="020B0502020202020204" pitchFamily="34" charset="0"/>
                <a:ea typeface="Verdana" panose="020B0604030504040204" pitchFamily="34" charset="0"/>
                <a:cs typeface="Verdana" panose="020B0604030504040204" pitchFamily="34" charset="0"/>
              </a:rPr>
              <a:t>Must have demonstrated meritorious performance as documented on a current year performance evaluation with a “Proficient” or higher overall rating that has been conducted in accordance with university policies. There are five levels on the staff Performance evaluation: </a:t>
            </a:r>
          </a:p>
          <a:p>
            <a:pPr algn="just"/>
            <a:endParaRPr lang="en-US" b="1" dirty="0">
              <a:latin typeface="Century Gothic" panose="020B0502020202020204" pitchFamily="34" charset="0"/>
              <a:ea typeface="Verdana" panose="020B0604030504040204" pitchFamily="34" charset="0"/>
              <a:cs typeface="Verdan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15466519"/>
              </p:ext>
            </p:extLst>
          </p:nvPr>
        </p:nvGraphicFramePr>
        <p:xfrm>
          <a:off x="1526307" y="2132432"/>
          <a:ext cx="6453036" cy="2194560"/>
        </p:xfrm>
        <a:graphic>
          <a:graphicData uri="http://schemas.openxmlformats.org/drawingml/2006/table">
            <a:tbl>
              <a:tblPr firstRow="1" bandRow="1">
                <a:tableStyleId>{85BE263C-DBD7-4A20-BB59-AAB30ACAA65A}</a:tableStyleId>
              </a:tblPr>
              <a:tblGrid>
                <a:gridCol w="2151012">
                  <a:extLst>
                    <a:ext uri="{9D8B030D-6E8A-4147-A177-3AD203B41FA5}">
                      <a16:colId xmlns:a16="http://schemas.microsoft.com/office/drawing/2014/main" xmlns="" val="20000"/>
                    </a:ext>
                  </a:extLst>
                </a:gridCol>
                <a:gridCol w="2151012">
                  <a:extLst>
                    <a:ext uri="{9D8B030D-6E8A-4147-A177-3AD203B41FA5}">
                      <a16:colId xmlns:a16="http://schemas.microsoft.com/office/drawing/2014/main" xmlns="" val="20001"/>
                    </a:ext>
                  </a:extLst>
                </a:gridCol>
                <a:gridCol w="2151012">
                  <a:extLst>
                    <a:ext uri="{9D8B030D-6E8A-4147-A177-3AD203B41FA5}">
                      <a16:colId xmlns:a16="http://schemas.microsoft.com/office/drawing/2014/main" xmlns="" val="20002"/>
                    </a:ext>
                  </a:extLst>
                </a:gridCol>
              </a:tblGrid>
              <a:tr h="279356">
                <a:tc>
                  <a:txBody>
                    <a:bodyPr/>
                    <a:lstStyle/>
                    <a:p>
                      <a:r>
                        <a:rPr lang="en-US" dirty="0"/>
                        <a:t>Rating</a:t>
                      </a:r>
                    </a:p>
                  </a:txBody>
                  <a:tcPr>
                    <a:solidFill>
                      <a:srgbClr val="850928"/>
                    </a:solidFill>
                  </a:tcPr>
                </a:tc>
                <a:tc>
                  <a:txBody>
                    <a:bodyPr/>
                    <a:lstStyle/>
                    <a:p>
                      <a:r>
                        <a:rPr lang="en-US" dirty="0"/>
                        <a:t>Scale</a:t>
                      </a:r>
                    </a:p>
                  </a:txBody>
                  <a:tcPr>
                    <a:solidFill>
                      <a:srgbClr val="850928"/>
                    </a:solidFill>
                  </a:tcPr>
                </a:tc>
                <a:tc>
                  <a:txBody>
                    <a:bodyPr/>
                    <a:lstStyle/>
                    <a:p>
                      <a:r>
                        <a:rPr lang="en-US" dirty="0"/>
                        <a:t>Eligibility</a:t>
                      </a:r>
                    </a:p>
                  </a:txBody>
                  <a:tcPr>
                    <a:solidFill>
                      <a:srgbClr val="850928"/>
                    </a:solidFill>
                  </a:tcPr>
                </a:tc>
                <a:extLst>
                  <a:ext uri="{0D108BD9-81ED-4DB2-BD59-A6C34878D82A}">
                    <a16:rowId xmlns:a16="http://schemas.microsoft.com/office/drawing/2014/main" xmlns="" val="10000"/>
                  </a:ext>
                </a:extLst>
              </a:tr>
              <a:tr h="279356">
                <a:tc>
                  <a:txBody>
                    <a:bodyPr/>
                    <a:lstStyle/>
                    <a:p>
                      <a:r>
                        <a:rPr lang="en-US" dirty="0"/>
                        <a:t>Unsatisfactory</a:t>
                      </a:r>
                    </a:p>
                  </a:txBody>
                  <a:tcPr/>
                </a:tc>
                <a:tc>
                  <a:txBody>
                    <a:bodyPr/>
                    <a:lstStyle/>
                    <a:p>
                      <a:r>
                        <a:rPr lang="en-US" dirty="0"/>
                        <a:t>1 - 1.49</a:t>
                      </a:r>
                    </a:p>
                  </a:txBody>
                  <a:tcPr/>
                </a:tc>
                <a:tc>
                  <a:txBody>
                    <a:bodyPr/>
                    <a:lstStyle/>
                    <a:p>
                      <a:r>
                        <a:rPr lang="en-US" dirty="0"/>
                        <a:t>Ineligible</a:t>
                      </a:r>
                    </a:p>
                  </a:txBody>
                  <a:tcPr/>
                </a:tc>
                <a:extLst>
                  <a:ext uri="{0D108BD9-81ED-4DB2-BD59-A6C34878D82A}">
                    <a16:rowId xmlns:a16="http://schemas.microsoft.com/office/drawing/2014/main" xmlns="" val="10001"/>
                  </a:ext>
                </a:extLst>
              </a:tr>
              <a:tr h="279356">
                <a:tc>
                  <a:txBody>
                    <a:bodyPr/>
                    <a:lstStyle/>
                    <a:p>
                      <a:r>
                        <a:rPr lang="en-US" dirty="0"/>
                        <a:t>Inconsistent</a:t>
                      </a:r>
                    </a:p>
                  </a:txBody>
                  <a:tcPr/>
                </a:tc>
                <a:tc>
                  <a:txBody>
                    <a:bodyPr/>
                    <a:lstStyle/>
                    <a:p>
                      <a:r>
                        <a:rPr lang="en-US" dirty="0"/>
                        <a:t>1.5 - 2.49</a:t>
                      </a:r>
                    </a:p>
                  </a:txBody>
                  <a:tcPr/>
                </a:tc>
                <a:tc>
                  <a:txBody>
                    <a:bodyPr/>
                    <a:lstStyle/>
                    <a:p>
                      <a:r>
                        <a:rPr lang="en-US" dirty="0"/>
                        <a:t>Ineligible</a:t>
                      </a:r>
                    </a:p>
                  </a:txBody>
                  <a:tcPr/>
                </a:tc>
                <a:extLst>
                  <a:ext uri="{0D108BD9-81ED-4DB2-BD59-A6C34878D82A}">
                    <a16:rowId xmlns:a16="http://schemas.microsoft.com/office/drawing/2014/main" xmlns="" val="10002"/>
                  </a:ext>
                </a:extLst>
              </a:tr>
              <a:tr h="279356">
                <a:tc>
                  <a:txBody>
                    <a:bodyPr/>
                    <a:lstStyle/>
                    <a:p>
                      <a:r>
                        <a:rPr lang="en-US" dirty="0"/>
                        <a:t>Proficient</a:t>
                      </a:r>
                    </a:p>
                  </a:txBody>
                  <a:tcPr/>
                </a:tc>
                <a:tc>
                  <a:txBody>
                    <a:bodyPr/>
                    <a:lstStyle/>
                    <a:p>
                      <a:r>
                        <a:rPr lang="en-US" dirty="0"/>
                        <a:t>2.5 - 3.49</a:t>
                      </a:r>
                    </a:p>
                  </a:txBody>
                  <a:tcPr/>
                </a:tc>
                <a:tc>
                  <a:txBody>
                    <a:bodyPr/>
                    <a:lstStyle/>
                    <a:p>
                      <a:r>
                        <a:rPr lang="en-US" dirty="0"/>
                        <a:t>Eligible</a:t>
                      </a:r>
                    </a:p>
                  </a:txBody>
                  <a:tcPr/>
                </a:tc>
                <a:extLst>
                  <a:ext uri="{0D108BD9-81ED-4DB2-BD59-A6C34878D82A}">
                    <a16:rowId xmlns:a16="http://schemas.microsoft.com/office/drawing/2014/main" xmlns="" val="10003"/>
                  </a:ext>
                </a:extLst>
              </a:tr>
              <a:tr h="279356">
                <a:tc>
                  <a:txBody>
                    <a:bodyPr/>
                    <a:lstStyle/>
                    <a:p>
                      <a:r>
                        <a:rPr lang="en-US" dirty="0"/>
                        <a:t>Highly Effective</a:t>
                      </a:r>
                    </a:p>
                  </a:txBody>
                  <a:tcPr/>
                </a:tc>
                <a:tc>
                  <a:txBody>
                    <a:bodyPr/>
                    <a:lstStyle/>
                    <a:p>
                      <a:r>
                        <a:rPr lang="en-US" dirty="0"/>
                        <a:t>3.5 - 4.49</a:t>
                      </a:r>
                    </a:p>
                  </a:txBody>
                  <a:tcPr/>
                </a:tc>
                <a:tc>
                  <a:txBody>
                    <a:bodyPr/>
                    <a:lstStyle/>
                    <a:p>
                      <a:r>
                        <a:rPr lang="en-US" dirty="0"/>
                        <a:t>Eligible</a:t>
                      </a:r>
                    </a:p>
                  </a:txBody>
                  <a:tcPr/>
                </a:tc>
                <a:extLst>
                  <a:ext uri="{0D108BD9-81ED-4DB2-BD59-A6C34878D82A}">
                    <a16:rowId xmlns:a16="http://schemas.microsoft.com/office/drawing/2014/main" xmlns="" val="10004"/>
                  </a:ext>
                </a:extLst>
              </a:tr>
              <a:tr h="279356">
                <a:tc>
                  <a:txBody>
                    <a:bodyPr/>
                    <a:lstStyle/>
                    <a:p>
                      <a:r>
                        <a:rPr lang="en-US" dirty="0"/>
                        <a:t>Exceptional</a:t>
                      </a:r>
                    </a:p>
                  </a:txBody>
                  <a:tcPr/>
                </a:tc>
                <a:tc>
                  <a:txBody>
                    <a:bodyPr/>
                    <a:lstStyle/>
                    <a:p>
                      <a:r>
                        <a:rPr lang="en-US" dirty="0"/>
                        <a:t>4.5 - 5</a:t>
                      </a:r>
                    </a:p>
                  </a:txBody>
                  <a:tcPr/>
                </a:tc>
                <a:tc>
                  <a:txBody>
                    <a:bodyPr/>
                    <a:lstStyle/>
                    <a:p>
                      <a:r>
                        <a:rPr lang="en-US" dirty="0"/>
                        <a:t>Eligible</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6537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50342" y="291993"/>
            <a:ext cx="4218534" cy="4194483"/>
          </a:xfrm>
          <a:prstGeom prst="rect">
            <a:avLst/>
          </a:prstGeom>
        </p:spPr>
      </p:pic>
      <p:sp>
        <p:nvSpPr>
          <p:cNvPr id="4" name="TextBox 3"/>
          <p:cNvSpPr txBox="1"/>
          <p:nvPr/>
        </p:nvSpPr>
        <p:spPr>
          <a:xfrm>
            <a:off x="0" y="1922612"/>
            <a:ext cx="5990026" cy="584775"/>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Merit Eligible</a:t>
            </a:r>
          </a:p>
        </p:txBody>
      </p:sp>
      <p:sp>
        <p:nvSpPr>
          <p:cNvPr id="5" name="Left Brace 4"/>
          <p:cNvSpPr/>
          <p:nvPr/>
        </p:nvSpPr>
        <p:spPr>
          <a:xfrm>
            <a:off x="2507159" y="592801"/>
            <a:ext cx="661736" cy="3397718"/>
          </a:xfrm>
          <a:prstGeom prst="leftBrace">
            <a:avLst/>
          </a:prstGeom>
          <a:ln w="66675">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34580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Merit Based Compensation – Vice President Review</a:t>
            </a:r>
            <a:endParaRPr lang="en-US" sz="2400" dirty="0"/>
          </a:p>
        </p:txBody>
      </p:sp>
      <p:sp>
        <p:nvSpPr>
          <p:cNvPr id="4" name="Content Placeholder 2"/>
          <p:cNvSpPr>
            <a:spLocks noGrp="1"/>
          </p:cNvSpPr>
          <p:nvPr>
            <p:ph idx="1"/>
          </p:nvPr>
        </p:nvSpPr>
        <p:spPr>
          <a:xfrm>
            <a:off x="397648" y="1514042"/>
            <a:ext cx="8348703" cy="1802667"/>
          </a:xfrm>
        </p:spPr>
        <p:txBody>
          <a:bodyPr/>
          <a:lstStyle/>
          <a:p>
            <a:pPr marL="0" indent="0" algn="ctr">
              <a:buNone/>
            </a:pPr>
            <a:r>
              <a:rPr lang="en-US" sz="2400" dirty="0">
                <a:solidFill>
                  <a:srgbClr val="800000"/>
                </a:solidFill>
                <a:latin typeface="Century Gothic" panose="020B0502020202020204" pitchFamily="34" charset="0"/>
                <a:ea typeface="Verdana" panose="020B0604030504040204" pitchFamily="34" charset="0"/>
                <a:cs typeface="Verdana" panose="020B0604030504040204" pitchFamily="34" charset="0"/>
              </a:rPr>
              <a:t>Merit increases awarded will be aggregated at the Vice President level and will be reviewed to ensure total merit awards are within authorized limits and that merit was not allocated across the board</a:t>
            </a:r>
          </a:p>
          <a:p>
            <a:pPr lvl="1"/>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1454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200" dirty="0">
                <a:ea typeface="ＭＳ Ｐゴシック" panose="020B0600070205080204" pitchFamily="34" charset="-128"/>
              </a:rPr>
              <a:t>Merit Based Compensation – Compliance Review by HR</a:t>
            </a:r>
            <a:endParaRPr lang="en-US" sz="2200" dirty="0"/>
          </a:p>
        </p:txBody>
      </p:sp>
      <p:sp>
        <p:nvSpPr>
          <p:cNvPr id="4" name="Content Placeholder 2"/>
          <p:cNvSpPr>
            <a:spLocks noGrp="1"/>
          </p:cNvSpPr>
          <p:nvPr>
            <p:ph idx="1"/>
          </p:nvPr>
        </p:nvSpPr>
        <p:spPr>
          <a:xfrm>
            <a:off x="338097" y="1634114"/>
            <a:ext cx="8348703" cy="1802667"/>
          </a:xfrm>
        </p:spPr>
        <p:txBody>
          <a:bodyPr/>
          <a:lstStyle/>
          <a:p>
            <a:pPr marL="0" indent="0" algn="ctr">
              <a:buNone/>
            </a:pPr>
            <a:r>
              <a:rPr lang="en-US" sz="2400" dirty="0">
                <a:solidFill>
                  <a:srgbClr val="800000"/>
                </a:solidFill>
                <a:latin typeface="Century Gothic" panose="020B0502020202020204" pitchFamily="34" charset="0"/>
                <a:ea typeface="Verdana" panose="020B0604030504040204" pitchFamily="34" charset="0"/>
                <a:cs typeface="Verdana" panose="020B0604030504040204" pitchFamily="34" charset="0"/>
              </a:rPr>
              <a:t>Final merit awards will be reviewed by HR for compliance to ensure outcomes are based on non discriminatory factors</a:t>
            </a:r>
          </a:p>
          <a:p>
            <a:pPr lvl="1"/>
            <a:endParaRPr lang="en-US" altLang="en-US" sz="1400" dirty="0">
              <a:solidFill>
                <a:srgbClr val="800000"/>
              </a:solidFill>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1992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p:txBody>
          <a:bodyPr/>
          <a:lstStyle/>
          <a:p>
            <a:r>
              <a:rPr lang="en-US" altLang="en-US" sz="2000" dirty="0">
                <a:ea typeface="ＭＳ Ｐゴシック" panose="020B0600070205080204" pitchFamily="34" charset="-128"/>
              </a:rPr>
              <a:t>Goals should be completed </a:t>
            </a:r>
          </a:p>
          <a:p>
            <a:r>
              <a:rPr lang="en-US" altLang="en-US" sz="2000" dirty="0">
                <a:ea typeface="ＭＳ Ｐゴシック" panose="020B0600070205080204" pitchFamily="34" charset="-128"/>
              </a:rPr>
              <a:t>All regular full-time and part-time staff employees hired prior to May 1, 2018 will be evaluated and must complete goals</a:t>
            </a:r>
          </a:p>
          <a:p>
            <a:r>
              <a:rPr lang="en-US" altLang="en-US" sz="2000" dirty="0">
                <a:ea typeface="ＭＳ Ｐゴシック" panose="020B0600070205080204" pitchFamily="34" charset="-128"/>
              </a:rPr>
              <a:t>Scenarios:</a:t>
            </a:r>
          </a:p>
          <a:p>
            <a:pPr lvl="1"/>
            <a:r>
              <a:rPr lang="en-US" altLang="en-US" sz="1600" dirty="0">
                <a:ea typeface="ＭＳ Ｐゴシック" panose="020B0600070205080204" pitchFamily="34" charset="-128"/>
              </a:rPr>
              <a:t>Individual goals are aligned with division strategic goals</a:t>
            </a:r>
          </a:p>
          <a:p>
            <a:pPr lvl="1"/>
            <a:r>
              <a:rPr lang="en-US" altLang="en-US" sz="1600" dirty="0">
                <a:ea typeface="ＭＳ Ｐゴシック" panose="020B0600070205080204" pitchFamily="34" charset="-128"/>
              </a:rPr>
              <a:t>Individual goals are not aligned with division strategic goals</a:t>
            </a:r>
          </a:p>
          <a:p>
            <a:pPr lvl="1"/>
            <a:r>
              <a:rPr lang="en-US" altLang="en-US" sz="1600" dirty="0">
                <a:ea typeface="ＭＳ Ｐゴシック" panose="020B0600070205080204" pitchFamily="34" charset="-128"/>
              </a:rPr>
              <a:t>Some individual goals aligned and some not aligned with strategic goals</a:t>
            </a:r>
          </a:p>
          <a:p>
            <a:pPr lvl="1"/>
            <a:r>
              <a:rPr lang="en-US" altLang="en-US" sz="1600" dirty="0">
                <a:ea typeface="ＭＳ Ｐゴシック" panose="020B0600070205080204" pitchFamily="34" charset="-128"/>
              </a:rPr>
              <a:t>Some or all individual goals are not completed</a:t>
            </a:r>
          </a:p>
          <a:p>
            <a:pPr marL="0" indent="0">
              <a:buNone/>
            </a:pPr>
            <a:endParaRPr lang="en-US" altLang="en-US" sz="1200" dirty="0">
              <a:ea typeface="ＭＳ Ｐゴシック" panose="020B0600070205080204" pitchFamily="34" charset="-128"/>
            </a:endParaRPr>
          </a:p>
          <a:p>
            <a:pPr marL="0" indent="0">
              <a:buNone/>
            </a:pPr>
            <a:r>
              <a:rPr lang="en-US" altLang="en-US" sz="1200" dirty="0">
                <a:ea typeface="ＭＳ Ｐゴシック" panose="020B0600070205080204" pitchFamily="34" charset="-128"/>
              </a:rPr>
              <a:t>Note: Performance Evaluations should be completed in a manner that ensures a fair, equitable and defendable process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368941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578694" y="1608323"/>
            <a:ext cx="7855527" cy="1766637"/>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Merit </a:t>
            </a:r>
          </a:p>
          <a:p>
            <a:r>
              <a:rPr lang="en-US" sz="3200" b="1" dirty="0">
                <a:solidFill>
                  <a:schemeClr val="accent2">
                    <a:lumMod val="75000"/>
                  </a:schemeClr>
                </a:solidFill>
                <a:effectLst>
                  <a:outerShdw blurRad="38100" dist="38100" dir="2700000" algn="tl">
                    <a:srgbClr val="000000">
                      <a:alpha val="43137"/>
                    </a:srgbClr>
                  </a:outerShdw>
                </a:effectLst>
              </a:rPr>
              <a:t>Distribution </a:t>
            </a:r>
          </a:p>
          <a:p>
            <a:r>
              <a:rPr lang="en-US" sz="3200" b="1" dirty="0">
                <a:solidFill>
                  <a:schemeClr val="accent2">
                    <a:lumMod val="75000"/>
                  </a:schemeClr>
                </a:solidFill>
                <a:effectLst>
                  <a:outerShdw blurRad="38100" dist="38100" dir="2700000" algn="tl">
                    <a:srgbClr val="000000">
                      <a:alpha val="43137"/>
                    </a:srgbClr>
                  </a:outerShdw>
                </a:effectLst>
              </a:rPr>
              <a:t>Scenarios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916" y="815017"/>
            <a:ext cx="3688427" cy="364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xmlns="" id="{FC5415AA-C488-4101-BEBD-E62AFFE3784E}"/>
              </a:ext>
            </a:extLst>
          </p:cNvPr>
          <p:cNvSpPr txBox="1"/>
          <p:nvPr/>
        </p:nvSpPr>
        <p:spPr>
          <a:xfrm>
            <a:off x="578694" y="1787237"/>
            <a:ext cx="350982" cy="295563"/>
          </a:xfrm>
          <a:prstGeom prst="rect">
            <a:avLst/>
          </a:prstGeom>
          <a:solidFill>
            <a:schemeClr val="bg1"/>
          </a:solidFill>
        </p:spPr>
        <p:txBody>
          <a:bodyPr wrap="square" rtlCol="0">
            <a:spAutoFit/>
          </a:bodyPr>
          <a:lstStyle/>
          <a:p>
            <a:endParaRPr lang="en-US" dirty="0">
              <a:solidFill>
                <a:schemeClr val="bg1"/>
              </a:solidFill>
            </a:endParaRPr>
          </a:p>
        </p:txBody>
      </p:sp>
      <p:sp>
        <p:nvSpPr>
          <p:cNvPr id="8" name="TextBox 7">
            <a:extLst>
              <a:ext uri="{FF2B5EF4-FFF2-40B4-BE49-F238E27FC236}">
                <a16:creationId xmlns:a16="http://schemas.microsoft.com/office/drawing/2014/main" xmlns="" id="{A07D179E-B177-4D5D-BEC0-CAAE1A01B4CC}"/>
              </a:ext>
            </a:extLst>
          </p:cNvPr>
          <p:cNvSpPr txBox="1"/>
          <p:nvPr/>
        </p:nvSpPr>
        <p:spPr>
          <a:xfrm>
            <a:off x="578694" y="2343859"/>
            <a:ext cx="350982" cy="295563"/>
          </a:xfrm>
          <a:prstGeom prst="rect">
            <a:avLst/>
          </a:prstGeom>
          <a:solidFill>
            <a:schemeClr val="bg1"/>
          </a:solid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xmlns="" id="{C6531B6C-C52C-43F4-9191-A64CD81CF916}"/>
              </a:ext>
            </a:extLst>
          </p:cNvPr>
          <p:cNvSpPr txBox="1"/>
          <p:nvPr/>
        </p:nvSpPr>
        <p:spPr>
          <a:xfrm>
            <a:off x="578694" y="1939637"/>
            <a:ext cx="350982" cy="1228436"/>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4138873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Past History – Ratings Distribution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794012806"/>
              </p:ext>
            </p:extLst>
          </p:nvPr>
        </p:nvGraphicFramePr>
        <p:xfrm>
          <a:off x="389963" y="1063231"/>
          <a:ext cx="8296836" cy="3239826"/>
        </p:xfrm>
        <a:graphic>
          <a:graphicData uri="http://schemas.openxmlformats.org/drawingml/2006/table">
            <a:tbl>
              <a:tblPr firstRow="1" bandRow="1">
                <a:tableStyleId>{72833802-FEF1-4C79-8D5D-14CF1EAF98D9}</a:tableStyleId>
              </a:tblPr>
              <a:tblGrid>
                <a:gridCol w="1907563">
                  <a:extLst>
                    <a:ext uri="{9D8B030D-6E8A-4147-A177-3AD203B41FA5}">
                      <a16:colId xmlns:a16="http://schemas.microsoft.com/office/drawing/2014/main" xmlns="" val="20000"/>
                    </a:ext>
                  </a:extLst>
                </a:gridCol>
                <a:gridCol w="1137237">
                  <a:extLst>
                    <a:ext uri="{9D8B030D-6E8A-4147-A177-3AD203B41FA5}">
                      <a16:colId xmlns:a16="http://schemas.microsoft.com/office/drawing/2014/main" xmlns="" val="20001"/>
                    </a:ext>
                  </a:extLst>
                </a:gridCol>
                <a:gridCol w="1344706">
                  <a:extLst>
                    <a:ext uri="{9D8B030D-6E8A-4147-A177-3AD203B41FA5}">
                      <a16:colId xmlns:a16="http://schemas.microsoft.com/office/drawing/2014/main" xmlns="" val="20002"/>
                    </a:ext>
                  </a:extLst>
                </a:gridCol>
                <a:gridCol w="1290918">
                  <a:extLst>
                    <a:ext uri="{9D8B030D-6E8A-4147-A177-3AD203B41FA5}">
                      <a16:colId xmlns:a16="http://schemas.microsoft.com/office/drawing/2014/main" xmlns="" val="20003"/>
                    </a:ext>
                  </a:extLst>
                </a:gridCol>
                <a:gridCol w="1283233">
                  <a:extLst>
                    <a:ext uri="{9D8B030D-6E8A-4147-A177-3AD203B41FA5}">
                      <a16:colId xmlns:a16="http://schemas.microsoft.com/office/drawing/2014/main" xmlns="" val="20004"/>
                    </a:ext>
                  </a:extLst>
                </a:gridCol>
                <a:gridCol w="1333179">
                  <a:extLst>
                    <a:ext uri="{9D8B030D-6E8A-4147-A177-3AD203B41FA5}">
                      <a16:colId xmlns:a16="http://schemas.microsoft.com/office/drawing/2014/main" xmlns="" val="20005"/>
                    </a:ext>
                  </a:extLst>
                </a:gridCol>
              </a:tblGrid>
              <a:tr h="409003">
                <a:tc>
                  <a:txBody>
                    <a:bodyPr/>
                    <a:lstStyle/>
                    <a:p>
                      <a:pPr algn="l" fontAlgn="b"/>
                      <a:endParaRPr lang="en-US" sz="11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2016</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2015</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2014</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2013</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2012</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extLst>
                  <a:ext uri="{0D108BD9-81ED-4DB2-BD59-A6C34878D82A}">
                    <a16:rowId xmlns:a16="http://schemas.microsoft.com/office/drawing/2014/main" xmlns="" val="10000"/>
                  </a:ext>
                </a:extLst>
              </a:tr>
              <a:tr h="673226">
                <a:tc>
                  <a:txBody>
                    <a:bodyPr/>
                    <a:lstStyle/>
                    <a:p>
                      <a:pPr algn="ctr" fontAlgn="b"/>
                      <a:r>
                        <a:rPr lang="en-US" sz="1200" b="1" u="none" strike="noStrike" dirty="0">
                          <a:effectLst/>
                          <a:latin typeface="Century Gothic" panose="020B0502020202020204" pitchFamily="34" charset="0"/>
                        </a:rPr>
                        <a:t>Current Rating </a:t>
                      </a:r>
                    </a:p>
                    <a:p>
                      <a:pPr algn="ctr" fontAlgn="b"/>
                      <a:r>
                        <a:rPr lang="en-US" sz="1200" b="1" u="none" strike="noStrike" dirty="0">
                          <a:effectLst/>
                          <a:latin typeface="Century Gothic" panose="020B0502020202020204" pitchFamily="34" charset="0"/>
                        </a:rPr>
                        <a:t>(Prior Years Rating)</a:t>
                      </a:r>
                    </a:p>
                    <a:p>
                      <a:pPr algn="l" fontAlgn="b"/>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extLst>
                  <a:ext uri="{0D108BD9-81ED-4DB2-BD59-A6C34878D82A}">
                    <a16:rowId xmlns:a16="http://schemas.microsoft.com/office/drawing/2014/main" xmlns="" val="10001"/>
                  </a:ext>
                </a:extLst>
              </a:tr>
              <a:tr h="409003">
                <a:tc>
                  <a:txBody>
                    <a:bodyPr/>
                    <a:lstStyle/>
                    <a:p>
                      <a:pPr algn="ctr" fontAlgn="b"/>
                      <a:r>
                        <a:rPr lang="en-US" sz="1200" b="1" u="none" strike="noStrike" dirty="0">
                          <a:effectLst/>
                          <a:latin typeface="Century Gothic" panose="020B0502020202020204" pitchFamily="34" charset="0"/>
                        </a:rPr>
                        <a:t>Exceptional </a:t>
                      </a:r>
                    </a:p>
                    <a:p>
                      <a:pPr algn="ctr" fontAlgn="b"/>
                      <a:r>
                        <a:rPr lang="en-US" sz="1200" b="1" u="none" strike="noStrike" dirty="0">
                          <a:effectLst/>
                          <a:latin typeface="Century Gothic" panose="020B0502020202020204" pitchFamily="34" charset="0"/>
                        </a:rPr>
                        <a:t>(Outstanding)</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10.43%</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23.78%</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28.79%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23.49%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24.81%</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2"/>
                  </a:ext>
                </a:extLst>
              </a:tr>
              <a:tr h="465294">
                <a:tc>
                  <a:txBody>
                    <a:bodyPr/>
                    <a:lstStyle/>
                    <a:p>
                      <a:pPr algn="ctr" fontAlgn="b"/>
                      <a:r>
                        <a:rPr lang="en-US" sz="1200" b="1" u="none" strike="noStrike" dirty="0">
                          <a:effectLst/>
                          <a:latin typeface="Century Gothic" panose="020B0502020202020204" pitchFamily="34" charset="0"/>
                        </a:rPr>
                        <a:t>Highly Effective </a:t>
                      </a:r>
                    </a:p>
                    <a:p>
                      <a:pPr algn="ctr" fontAlgn="b"/>
                      <a:r>
                        <a:rPr lang="en-US" sz="1200" b="1" u="none" strike="noStrike" dirty="0">
                          <a:effectLst/>
                          <a:latin typeface="Century Gothic" panose="020B0502020202020204" pitchFamily="34" charset="0"/>
                        </a:rPr>
                        <a:t>(Exceeds Expectations)</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59.71%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54.97%</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50.84%</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56.51%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53.49%</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3"/>
                  </a:ext>
                </a:extLst>
              </a:tr>
              <a:tr h="409003">
                <a:tc>
                  <a:txBody>
                    <a:bodyPr/>
                    <a:lstStyle/>
                    <a:p>
                      <a:pPr algn="ctr" fontAlgn="b"/>
                      <a:r>
                        <a:rPr lang="en-US" sz="1200" b="1" u="none" strike="noStrike" dirty="0">
                          <a:effectLst/>
                          <a:latin typeface="Century Gothic" panose="020B0502020202020204" pitchFamily="34" charset="0"/>
                        </a:rPr>
                        <a:t>Proficient</a:t>
                      </a:r>
                    </a:p>
                    <a:p>
                      <a:pPr algn="ctr" fontAlgn="b"/>
                      <a:r>
                        <a:rPr lang="en-US" sz="1200" b="1" u="none" strike="noStrike" dirty="0">
                          <a:effectLst/>
                          <a:latin typeface="Century Gothic" panose="020B0502020202020204" pitchFamily="34" charset="0"/>
                        </a:rPr>
                        <a:t> (Meets Expectations)</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29.15%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19.56%</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19.91%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19.45%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20.73%</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4"/>
                  </a:ext>
                </a:extLst>
              </a:tr>
              <a:tr h="465294">
                <a:tc>
                  <a:txBody>
                    <a:bodyPr/>
                    <a:lstStyle/>
                    <a:p>
                      <a:pPr algn="ctr" fontAlgn="b"/>
                      <a:r>
                        <a:rPr lang="en-US" sz="1200" b="1" u="none" strike="noStrike" dirty="0">
                          <a:effectLst/>
                          <a:latin typeface="Century Gothic" panose="020B0502020202020204" pitchFamily="34" charset="0"/>
                        </a:rPr>
                        <a:t>Inconsistent </a:t>
                      </a:r>
                    </a:p>
                    <a:p>
                      <a:pPr algn="ctr" fontAlgn="b"/>
                      <a:r>
                        <a:rPr lang="en-US" sz="1200" b="1" u="none" strike="noStrike" dirty="0">
                          <a:effectLst/>
                          <a:latin typeface="Century Gothic" panose="020B0502020202020204" pitchFamily="34" charset="0"/>
                        </a:rPr>
                        <a:t>(Improvement Needed)</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0.71%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1.69%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0.46%</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0.55%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0.97%</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5"/>
                  </a:ext>
                </a:extLst>
              </a:tr>
              <a:tr h="409003">
                <a:tc>
                  <a:txBody>
                    <a:bodyPr/>
                    <a:lstStyle/>
                    <a:p>
                      <a:pPr algn="ctr" fontAlgn="b"/>
                      <a:r>
                        <a:rPr lang="en-US" sz="1200" b="1" u="none" strike="noStrike" dirty="0">
                          <a:effectLst/>
                          <a:latin typeface="Century Gothic" panose="020B0502020202020204" pitchFamily="34" charset="0"/>
                        </a:rPr>
                        <a:t>Unsatisfactory</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52692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231"/>
            <a:ext cx="9144000" cy="857250"/>
          </a:xfrm>
        </p:spPr>
        <p:txBody>
          <a:bodyPr>
            <a:normAutofit fontScale="90000"/>
          </a:bodyPr>
          <a:lstStyle/>
          <a:p>
            <a:pPr algn="ctr"/>
            <a:r>
              <a:rPr lang="en-US" altLang="en-US" sz="3000" dirty="0">
                <a:ea typeface="ＭＳ Ｐゴシック" panose="020B0600070205080204" pitchFamily="34" charset="-128"/>
              </a:rPr>
              <a:t>REMINDER: Merit Based Compensation – Plan Details</a:t>
            </a:r>
            <a:endParaRPr lang="en-US" sz="3000" dirty="0"/>
          </a:p>
        </p:txBody>
      </p:sp>
      <p:graphicFrame>
        <p:nvGraphicFramePr>
          <p:cNvPr id="3" name="Content Placeholder 2">
            <a:extLst>
              <a:ext uri="{FF2B5EF4-FFF2-40B4-BE49-F238E27FC236}">
                <a16:creationId xmlns:a16="http://schemas.microsoft.com/office/drawing/2014/main" xmlns="" id="{F08C5910-34C3-466D-8B5B-A57F50DDB3E9}"/>
              </a:ext>
            </a:extLst>
          </p:cNvPr>
          <p:cNvGraphicFramePr>
            <a:graphicFrameLocks noGrp="1"/>
          </p:cNvGraphicFramePr>
          <p:nvPr>
            <p:ph idx="1"/>
            <p:extLst>
              <p:ext uri="{D42A27DB-BD31-4B8C-83A1-F6EECF244321}">
                <p14:modId xmlns:p14="http://schemas.microsoft.com/office/powerpoint/2010/main" val="352838265"/>
              </p:ext>
            </p:extLst>
          </p:nvPr>
        </p:nvGraphicFramePr>
        <p:xfrm>
          <a:off x="457200" y="979170"/>
          <a:ext cx="8397240" cy="325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66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700" dirty="0">
                <a:ea typeface="ＭＳ Ｐゴシック" panose="020B0600070205080204" pitchFamily="34" charset="-128"/>
              </a:rPr>
              <a:t>Merit Distribution – Discretionary Merit Pay</a:t>
            </a:r>
            <a:endParaRPr lang="en-US" sz="2700" dirty="0"/>
          </a:p>
        </p:txBody>
      </p:sp>
      <p:sp>
        <p:nvSpPr>
          <p:cNvPr id="4" name="TextBox 3"/>
          <p:cNvSpPr txBox="1"/>
          <p:nvPr/>
        </p:nvSpPr>
        <p:spPr>
          <a:xfrm>
            <a:off x="323205" y="1058870"/>
            <a:ext cx="8502203" cy="1107996"/>
          </a:xfrm>
          <a:prstGeom prst="rect">
            <a:avLst/>
          </a:prstGeom>
          <a:noFill/>
        </p:spPr>
        <p:txBody>
          <a:bodyPr wrap="square" rtlCol="0">
            <a:spAutoFi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After you have objectively completed each employee evaluation and scores have been calculated, begin your proposed merit distribution for discretionary merit pay considering the following suggested factors:</a:t>
            </a:r>
          </a:p>
          <a:p>
            <a:endParaRPr lang="en-US" dirty="0"/>
          </a:p>
        </p:txBody>
      </p:sp>
      <p:graphicFrame>
        <p:nvGraphicFramePr>
          <p:cNvPr id="6" name="Diagram 5"/>
          <p:cNvGraphicFramePr/>
          <p:nvPr>
            <p:extLst>
              <p:ext uri="{D42A27DB-BD31-4B8C-83A1-F6EECF244321}">
                <p14:modId xmlns:p14="http://schemas.microsoft.com/office/powerpoint/2010/main" val="1314028299"/>
              </p:ext>
            </p:extLst>
          </p:nvPr>
        </p:nvGraphicFramePr>
        <p:xfrm>
          <a:off x="537231" y="2020365"/>
          <a:ext cx="7795808" cy="245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924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700" dirty="0">
                <a:ea typeface="ＭＳ Ｐゴシック" panose="020B0600070205080204" pitchFamily="34" charset="-128"/>
              </a:rPr>
              <a:t>Merit Distribution – Discretionary Merit Pay</a:t>
            </a:r>
            <a:endParaRPr lang="en-US" sz="2700" dirty="0"/>
          </a:p>
        </p:txBody>
      </p:sp>
      <p:graphicFrame>
        <p:nvGraphicFramePr>
          <p:cNvPr id="5" name="Diagram 4"/>
          <p:cNvGraphicFramePr/>
          <p:nvPr>
            <p:extLst>
              <p:ext uri="{D42A27DB-BD31-4B8C-83A1-F6EECF244321}">
                <p14:modId xmlns:p14="http://schemas.microsoft.com/office/powerpoint/2010/main" val="2244501897"/>
              </p:ext>
            </p:extLst>
          </p:nvPr>
        </p:nvGraphicFramePr>
        <p:xfrm>
          <a:off x="507227" y="951204"/>
          <a:ext cx="8179573" cy="32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946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700" dirty="0">
                <a:ea typeface="ＭＳ Ｐゴシック" panose="020B0600070205080204" pitchFamily="34" charset="-128"/>
              </a:rPr>
              <a:t>Merit Based Compensation – Timeline</a:t>
            </a:r>
            <a:br>
              <a:rPr lang="en-US" altLang="en-US" sz="2700" dirty="0">
                <a:ea typeface="ＭＳ Ｐゴシック" panose="020B0600070205080204" pitchFamily="34" charset="-128"/>
              </a:rPr>
            </a:br>
            <a:r>
              <a:rPr lang="en-US" altLang="en-US" sz="2700" dirty="0">
                <a:ea typeface="ＭＳ Ｐゴシック" panose="020B0600070205080204" pitchFamily="34" charset="-128"/>
              </a:rPr>
              <a:t> (Key Dates)</a:t>
            </a:r>
            <a:endParaRPr lang="en-US" sz="2700" dirty="0"/>
          </a:p>
        </p:txBody>
      </p:sp>
      <p:sp>
        <p:nvSpPr>
          <p:cNvPr id="4" name="Content Placeholder 2"/>
          <p:cNvSpPr>
            <a:spLocks noGrp="1"/>
          </p:cNvSpPr>
          <p:nvPr>
            <p:ph idx="1"/>
          </p:nvPr>
        </p:nvSpPr>
        <p:spPr>
          <a:xfrm>
            <a:off x="457200" y="1200151"/>
            <a:ext cx="8229600" cy="3259273"/>
          </a:xfrm>
        </p:spPr>
        <p:txBody>
          <a:bodyPr/>
          <a:lstStyle/>
          <a:p>
            <a:r>
              <a:rPr lang="en-US" altLang="en-US" sz="2400" dirty="0">
                <a:solidFill>
                  <a:srgbClr val="800000"/>
                </a:solidFill>
                <a:ea typeface="ＭＳ Ｐゴシック" panose="020B0600070205080204" pitchFamily="34" charset="-128"/>
              </a:rPr>
              <a:t>August 6: </a:t>
            </a:r>
            <a:r>
              <a:rPr lang="en-US" altLang="en-US" sz="1800" dirty="0">
                <a:ea typeface="ＭＳ Ｐゴシック" panose="020B0600070205080204" pitchFamily="34" charset="-128"/>
              </a:rPr>
              <a:t>Merit spreadsheets provided to VP’s</a:t>
            </a:r>
          </a:p>
          <a:p>
            <a:r>
              <a:rPr lang="en-US" altLang="en-US" sz="2400" dirty="0">
                <a:solidFill>
                  <a:srgbClr val="800000"/>
                </a:solidFill>
                <a:ea typeface="ＭＳ Ｐゴシック" panose="020B0600070205080204" pitchFamily="34" charset="-128"/>
              </a:rPr>
              <a:t>August 20: </a:t>
            </a:r>
            <a:r>
              <a:rPr lang="en-US" altLang="en-US" sz="1800" dirty="0">
                <a:ea typeface="ＭＳ Ｐゴシック" panose="020B0600070205080204" pitchFamily="34" charset="-128"/>
              </a:rPr>
              <a:t>VP’s submit final merit awards based on known salaries</a:t>
            </a:r>
          </a:p>
          <a:p>
            <a:r>
              <a:rPr lang="en-US" altLang="en-US" sz="2400" dirty="0">
                <a:solidFill>
                  <a:srgbClr val="800000"/>
                </a:solidFill>
                <a:ea typeface="ＭＳ Ｐゴシック" panose="020B0600070205080204" pitchFamily="34" charset="-128"/>
              </a:rPr>
              <a:t>September 1:</a:t>
            </a:r>
            <a:r>
              <a:rPr lang="en-US" altLang="en-US" sz="1800" dirty="0">
                <a:solidFill>
                  <a:srgbClr val="800000"/>
                </a:solidFill>
                <a:ea typeface="ＭＳ Ｐゴシック" panose="020B0600070205080204" pitchFamily="34" charset="-128"/>
              </a:rPr>
              <a:t> </a:t>
            </a:r>
            <a:r>
              <a:rPr lang="en-US" altLang="en-US" sz="1800" dirty="0">
                <a:ea typeface="ＭＳ Ｐゴシック" panose="020B0600070205080204" pitchFamily="34" charset="-128"/>
              </a:rPr>
              <a:t>Effective date of eligible merit increases</a:t>
            </a:r>
          </a:p>
          <a:p>
            <a:r>
              <a:rPr lang="en-US" altLang="en-US" sz="2400" dirty="0">
                <a:solidFill>
                  <a:srgbClr val="800000"/>
                </a:solidFill>
                <a:ea typeface="ＭＳ Ｐゴシック" panose="020B0600070205080204" pitchFamily="34" charset="-128"/>
              </a:rPr>
              <a:t>September 14 – September 21: </a:t>
            </a:r>
            <a:r>
              <a:rPr lang="en-US" altLang="en-US" sz="1800" dirty="0">
                <a:ea typeface="ＭＳ Ｐゴシック" panose="020B0600070205080204" pitchFamily="34" charset="-128"/>
              </a:rPr>
              <a:t>Merit notification letters</a:t>
            </a:r>
            <a:endParaRPr lang="en-US" altLang="en-US" sz="2400" dirty="0">
              <a:solidFill>
                <a:srgbClr val="800000"/>
              </a:solidFill>
              <a:ea typeface="ＭＳ Ｐゴシック" panose="020B0600070205080204" pitchFamily="34" charset="-128"/>
            </a:endParaRPr>
          </a:p>
          <a:p>
            <a:r>
              <a:rPr lang="en-US" altLang="en-US" sz="2400" dirty="0">
                <a:solidFill>
                  <a:srgbClr val="800000"/>
                </a:solidFill>
                <a:ea typeface="ＭＳ Ｐゴシック" panose="020B0600070205080204" pitchFamily="34" charset="-128"/>
              </a:rPr>
              <a:t>October 1: </a:t>
            </a:r>
            <a:r>
              <a:rPr lang="en-US" altLang="en-US" sz="1800" dirty="0">
                <a:ea typeface="ＭＳ Ｐゴシック" panose="020B0600070205080204" pitchFamily="34" charset="-128"/>
              </a:rPr>
              <a:t>Eligible monthly merit increase amount reflected in paychecks</a:t>
            </a:r>
          </a:p>
          <a:p>
            <a:endParaRPr lang="en-US" altLang="en-US" sz="2400" dirty="0">
              <a:ea typeface="ＭＳ Ｐゴシック" panose="020B0600070205080204" pitchFamily="34" charset="-128"/>
            </a:endParaRPr>
          </a:p>
          <a:p>
            <a:endParaRPr lang="en-US" altLang="en-US" sz="1800"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092836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61784" y="1963350"/>
            <a:ext cx="7020431" cy="1216800"/>
            <a:chOff x="0" y="26991"/>
            <a:chExt cx="7020431" cy="1216800"/>
          </a:xfrm>
        </p:grpSpPr>
        <p:sp>
          <p:nvSpPr>
            <p:cNvPr id="7" name="Rounded Rectangle 6"/>
            <p:cNvSpPr/>
            <p:nvPr/>
          </p:nvSpPr>
          <p:spPr>
            <a:xfrm>
              <a:off x="0" y="26991"/>
              <a:ext cx="7020431" cy="12168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59399" y="86390"/>
              <a:ext cx="6901633" cy="10980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6000" kern="1200" dirty="0">
                  <a:latin typeface="Century Gothic" panose="020B0502020202020204" pitchFamily="34" charset="0"/>
                  <a:ea typeface="Verdana" panose="020B0604030504040204" pitchFamily="34" charset="0"/>
                  <a:cs typeface="Verdana" panose="020B0604030504040204" pitchFamily="34" charset="0"/>
                </a:rPr>
                <a:t>QUESTIONS?</a:t>
              </a:r>
              <a:endParaRPr lang="en-US" sz="6000" b="0" kern="1200" dirty="0">
                <a:latin typeface="Century Gothic" panose="020B050202020202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439515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Contact information</a:t>
            </a:r>
            <a:endParaRPr lang="en-US" dirty="0"/>
          </a:p>
        </p:txBody>
      </p:sp>
      <p:sp>
        <p:nvSpPr>
          <p:cNvPr id="3" name="Content Placeholder 2"/>
          <p:cNvSpPr>
            <a:spLocks noGrp="1"/>
          </p:cNvSpPr>
          <p:nvPr>
            <p:ph idx="1"/>
          </p:nvPr>
        </p:nvSpPr>
        <p:spPr/>
        <p:txBody>
          <a:bodyPr/>
          <a:lstStyle/>
          <a:p>
            <a:pPr marL="0" indent="0" algn="ctr">
              <a:buFontTx/>
              <a:buNone/>
            </a:pPr>
            <a:endParaRPr lang="en-US" altLang="en-US" sz="1800" dirty="0">
              <a:ea typeface="ＭＳ Ｐゴシック" panose="020B0600070205080204" pitchFamily="34" charset="-128"/>
            </a:endParaRPr>
          </a:p>
          <a:p>
            <a:pPr marL="0" indent="0" algn="ctr">
              <a:buFontTx/>
              <a:buNone/>
            </a:pPr>
            <a:r>
              <a:rPr lang="en-US" altLang="en-US" sz="1800" dirty="0">
                <a:ea typeface="ＭＳ Ｐゴシック" panose="020B0600070205080204" pitchFamily="34" charset="-128"/>
              </a:rPr>
              <a:t>Tony Yardley</a:t>
            </a:r>
          </a:p>
          <a:p>
            <a:pPr marL="0" indent="0" algn="ctr">
              <a:buFontTx/>
              <a:buNone/>
            </a:pPr>
            <a:r>
              <a:rPr lang="en-US" altLang="en-US" sz="1800" dirty="0">
                <a:ea typeface="ＭＳ Ｐゴシック" panose="020B0600070205080204" pitchFamily="34" charset="-128"/>
              </a:rPr>
              <a:t>Director of Employee Relations, HR Compliance &amp; Equity</a:t>
            </a:r>
          </a:p>
          <a:p>
            <a:pPr marL="0" indent="0" algn="ctr">
              <a:buFontTx/>
              <a:buNone/>
            </a:pPr>
            <a:r>
              <a:rPr lang="en-US" altLang="en-US" sz="1800" dirty="0">
                <a:ea typeface="ＭＳ Ｐゴシック" panose="020B0600070205080204" pitchFamily="34" charset="-128"/>
              </a:rPr>
              <a:t>940-898-3563, </a:t>
            </a:r>
            <a:r>
              <a:rPr lang="en-US" altLang="en-US" sz="1800" dirty="0">
                <a:ea typeface="ＭＳ Ｐゴシック" panose="020B0600070205080204" pitchFamily="34" charset="-128"/>
                <a:hlinkClick r:id="rId3"/>
              </a:rPr>
              <a:t>ayardley@twu.edu</a:t>
            </a:r>
            <a:endParaRPr lang="en-US" altLang="en-US" sz="1800" dirty="0">
              <a:ea typeface="ＭＳ Ｐゴシック" panose="020B0600070205080204" pitchFamily="34" charset="-128"/>
            </a:endParaRPr>
          </a:p>
          <a:p>
            <a:pPr marL="0" indent="0" algn="ctr">
              <a:buFontTx/>
              <a:buNone/>
            </a:pPr>
            <a:endParaRPr lang="en-US" altLang="en-US" sz="1800" dirty="0">
              <a:ea typeface="ＭＳ Ｐゴシック" panose="020B0600070205080204" pitchFamily="34" charset="-128"/>
            </a:endParaRPr>
          </a:p>
          <a:p>
            <a:pPr marL="0" indent="0" algn="ctr">
              <a:buFontTx/>
              <a:buNone/>
            </a:pPr>
            <a:r>
              <a:rPr lang="en-US" altLang="en-US" sz="1800" dirty="0">
                <a:ea typeface="ＭＳ Ｐゴシック" panose="020B0600070205080204" pitchFamily="34" charset="-128"/>
              </a:rPr>
              <a:t>Cyndee Tanttari</a:t>
            </a:r>
          </a:p>
          <a:p>
            <a:pPr marL="0" indent="0" algn="ctr">
              <a:buFontTx/>
              <a:buNone/>
            </a:pPr>
            <a:r>
              <a:rPr lang="en-US" altLang="en-US" sz="1800" dirty="0">
                <a:ea typeface="ＭＳ Ｐゴシック" panose="020B0600070205080204" pitchFamily="34" charset="-128"/>
              </a:rPr>
              <a:t>Sr. HR Generalist – Employee Relations, HR Compliance &amp; Equity</a:t>
            </a:r>
          </a:p>
          <a:p>
            <a:pPr marL="0" indent="0" algn="ctr">
              <a:buFontTx/>
              <a:buNone/>
            </a:pPr>
            <a:r>
              <a:rPr lang="en-US" altLang="en-US" sz="1800" dirty="0">
                <a:ea typeface="ＭＳ Ｐゴシック" panose="020B0600070205080204" pitchFamily="34" charset="-128"/>
              </a:rPr>
              <a:t>940-898-3553, </a:t>
            </a:r>
            <a:r>
              <a:rPr lang="en-US" altLang="en-US" sz="1800" dirty="0">
                <a:ea typeface="ＭＳ Ｐゴシック" panose="020B0600070205080204" pitchFamily="34" charset="-128"/>
                <a:hlinkClick r:id="rId4"/>
              </a:rPr>
              <a:t>ctanttari@twu.edu</a:t>
            </a:r>
            <a:endParaRPr lang="en-US" altLang="en-US" sz="1800" dirty="0">
              <a:ea typeface="ＭＳ Ｐゴシック" panose="020B0600070205080204" pitchFamily="34" charset="-128"/>
            </a:endParaRPr>
          </a:p>
          <a:p>
            <a:pPr marL="0" indent="0" algn="ctr">
              <a:buFontTx/>
              <a:buNone/>
            </a:pPr>
            <a:endParaRPr lang="en-US" altLang="en-US" sz="1800" dirty="0">
              <a:ea typeface="ＭＳ Ｐゴシック" panose="020B0600070205080204" pitchFamily="34" charset="-128"/>
            </a:endParaRPr>
          </a:p>
          <a:p>
            <a:pPr marL="0" indent="0" algn="ctr">
              <a:buFontTx/>
              <a:buNone/>
            </a:pPr>
            <a:endParaRPr lang="en-US" altLang="en-US" sz="2400"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73279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a:xfrm>
            <a:off x="219456" y="799196"/>
            <a:ext cx="8705088" cy="2929851"/>
          </a:xfrm>
        </p:spPr>
        <p:txBody>
          <a:bodyPr/>
          <a:lstStyle/>
          <a:p>
            <a:pPr marL="914400" lvl="2" indent="0" algn="ctr">
              <a:buNone/>
            </a:pPr>
            <a:endParaRPr lang="en-US" altLang="en-US" sz="1400" dirty="0">
              <a:ea typeface="ＭＳ Ｐゴシック" panose="020B0600070205080204" pitchFamily="34" charset="-128"/>
            </a:endParaRPr>
          </a:p>
          <a:p>
            <a:pPr marL="114300" indent="0">
              <a:buNone/>
            </a:pPr>
            <a:r>
              <a:rPr lang="en-US" altLang="en-US" sz="2200" dirty="0">
                <a:ea typeface="ＭＳ Ｐゴシック" panose="020B0600070205080204" pitchFamily="34" charset="-128"/>
              </a:rPr>
              <a:t>Due to the Emphasis of Individual Goals tied to Division Strategic Initiatives:</a:t>
            </a:r>
            <a:endParaRPr lang="en-US" altLang="en-US" sz="3600" dirty="0">
              <a:ea typeface="ＭＳ Ｐゴシック" panose="020B0600070205080204" pitchFamily="34" charset="-128"/>
            </a:endParaRPr>
          </a:p>
          <a:p>
            <a:pPr marL="514350" lvl="1" indent="0" algn="ctr">
              <a:buNone/>
            </a:pPr>
            <a:r>
              <a:rPr lang="en-US" altLang="en-US" sz="3200" dirty="0">
                <a:solidFill>
                  <a:srgbClr val="800000"/>
                </a:solidFill>
                <a:ea typeface="ＭＳ Ｐゴシック" panose="020B0600070205080204" pitchFamily="34" charset="-128"/>
              </a:rPr>
              <a:t>Goals Question added to the </a:t>
            </a:r>
          </a:p>
          <a:p>
            <a:pPr marL="514350" lvl="1" indent="0" algn="ctr">
              <a:buNone/>
            </a:pPr>
            <a:r>
              <a:rPr lang="en-US" altLang="en-US" sz="3200" dirty="0">
                <a:solidFill>
                  <a:srgbClr val="800000"/>
                </a:solidFill>
                <a:ea typeface="ＭＳ Ｐゴシック" panose="020B0600070205080204" pitchFamily="34" charset="-128"/>
              </a:rPr>
              <a:t>Self-Appraisal and the Performance Evaluation</a:t>
            </a:r>
          </a:p>
        </p:txBody>
      </p:sp>
    </p:spTree>
    <p:extLst>
      <p:ext uri="{BB962C8B-B14F-4D97-AF65-F5344CB8AC3E}">
        <p14:creationId xmlns:p14="http://schemas.microsoft.com/office/powerpoint/2010/main" val="230753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p:txBody>
          <a:bodyPr/>
          <a:lstStyle/>
          <a:p>
            <a:pPr marL="457200" lvl="1" indent="0">
              <a:buNone/>
            </a:pPr>
            <a:r>
              <a:rPr lang="en-US" altLang="en-US" sz="2200" dirty="0">
                <a:ea typeface="ＭＳ Ｐゴシック" panose="020B0600070205080204" pitchFamily="34" charset="-128"/>
              </a:rPr>
              <a:t>Goals Scoring Weighting – Determined by Division VP’s</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Student Life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Finance &amp; Administration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Academic Affairs – 7%</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Chancellor’s Office</a:t>
            </a:r>
          </a:p>
          <a:p>
            <a:pPr lvl="2"/>
            <a:r>
              <a:rPr lang="en-US" altLang="en-US" sz="1800" b="1" dirty="0">
                <a:solidFill>
                  <a:srgbClr val="800000"/>
                </a:solidFill>
                <a:ea typeface="ＭＳ Ｐゴシック" panose="020B0600070205080204" pitchFamily="34" charset="-128"/>
              </a:rPr>
              <a:t>Marketing &amp; Communication – 50%</a:t>
            </a:r>
          </a:p>
          <a:p>
            <a:pPr lvl="2"/>
            <a:r>
              <a:rPr lang="en-US" altLang="en-US" sz="1800" b="1" dirty="0">
                <a:solidFill>
                  <a:srgbClr val="800000"/>
                </a:solidFill>
                <a:ea typeface="ＭＳ Ｐゴシック" panose="020B0600070205080204" pitchFamily="34" charset="-128"/>
              </a:rPr>
              <a:t>All other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University Advancement – 7%</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Enrollment Management – 25%</a:t>
            </a:r>
          </a:p>
          <a:p>
            <a:pPr marL="1371600" lvl="3" indent="0">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34409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Self Appraisals and Evaluations</a:t>
            </a:r>
            <a:endParaRPr lang="en-US" sz="3000" dirty="0"/>
          </a:p>
        </p:txBody>
      </p:sp>
      <p:pic>
        <p:nvPicPr>
          <p:cNvPr id="6" name="Picture 5"/>
          <p:cNvPicPr>
            <a:picLocks noChangeAspect="1"/>
          </p:cNvPicPr>
          <p:nvPr/>
        </p:nvPicPr>
        <p:blipFill>
          <a:blip r:embed="rId3"/>
          <a:stretch>
            <a:fillRect/>
          </a:stretch>
        </p:blipFill>
        <p:spPr>
          <a:xfrm>
            <a:off x="1143000" y="831292"/>
            <a:ext cx="6318263" cy="3544765"/>
          </a:xfrm>
          <a:prstGeom prst="rect">
            <a:avLst/>
          </a:prstGeom>
        </p:spPr>
      </p:pic>
      <p:grpSp>
        <p:nvGrpSpPr>
          <p:cNvPr id="7" name="Group 6"/>
          <p:cNvGrpSpPr/>
          <p:nvPr/>
        </p:nvGrpSpPr>
        <p:grpSpPr>
          <a:xfrm>
            <a:off x="124293" y="2016581"/>
            <a:ext cx="2316828" cy="1167493"/>
            <a:chOff x="825844" y="3393788"/>
            <a:chExt cx="2316828" cy="776414"/>
          </a:xfrm>
        </p:grpSpPr>
        <p:sp>
          <p:nvSpPr>
            <p:cNvPr id="8" name="TextBox 7"/>
            <p:cNvSpPr txBox="1"/>
            <p:nvPr/>
          </p:nvSpPr>
          <p:spPr>
            <a:xfrm>
              <a:off x="825844" y="3831648"/>
              <a:ext cx="2316828"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to Goals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9" name="Straight Arrow Connector 8"/>
            <p:cNvCxnSpPr/>
            <p:nvPr/>
          </p:nvCxnSpPr>
          <p:spPr>
            <a:xfrm flipV="1">
              <a:off x="2085359" y="3393788"/>
              <a:ext cx="0" cy="47728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011728" y="3336474"/>
            <a:ext cx="2316828" cy="1167493"/>
            <a:chOff x="825844" y="3393788"/>
            <a:chExt cx="2316828" cy="776414"/>
          </a:xfrm>
        </p:grpSpPr>
        <p:sp>
          <p:nvSpPr>
            <p:cNvPr id="12" name="TextBox 11"/>
            <p:cNvSpPr txBox="1"/>
            <p:nvPr/>
          </p:nvSpPr>
          <p:spPr>
            <a:xfrm>
              <a:off x="825844" y="3831648"/>
              <a:ext cx="2316828"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to Goals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13" name="Straight Arrow Connector 12"/>
            <p:cNvCxnSpPr/>
            <p:nvPr/>
          </p:nvCxnSpPr>
          <p:spPr>
            <a:xfrm flipV="1">
              <a:off x="2085359" y="3393788"/>
              <a:ext cx="0" cy="47728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69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2854</TotalTime>
  <Words>2364</Words>
  <Application>Microsoft Office PowerPoint</Application>
  <PresentationFormat>On-screen Show (16:9)</PresentationFormat>
  <Paragraphs>468</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ＭＳ Ｐゴシック</vt:lpstr>
      <vt:lpstr>Arial</vt:lpstr>
      <vt:lpstr>Calibri</vt:lpstr>
      <vt:lpstr>Century Gothic</vt:lpstr>
      <vt:lpstr>Georgia</vt:lpstr>
      <vt:lpstr>Times New Roman</vt:lpstr>
      <vt:lpstr>Verdana</vt:lpstr>
      <vt:lpstr>Wingdings</vt:lpstr>
      <vt:lpstr>Office Theme</vt:lpstr>
      <vt:lpstr>Staff Performance Evaluation &amp; Merit Based Compensation for Supervisors &amp; Managers  </vt:lpstr>
      <vt:lpstr>Presentation Overview</vt:lpstr>
      <vt:lpstr>Background</vt:lpstr>
      <vt:lpstr>Background</vt:lpstr>
      <vt:lpstr>Background</vt:lpstr>
      <vt:lpstr>2017/2018 Goals</vt:lpstr>
      <vt:lpstr>2017/2018 Goals</vt:lpstr>
      <vt:lpstr>2017/2018 Goals</vt:lpstr>
      <vt:lpstr>SharePoint – Self Appraisals and Evaluations</vt:lpstr>
      <vt:lpstr>SharePoint - Goals</vt:lpstr>
      <vt:lpstr>SharePoint - Goals</vt:lpstr>
      <vt:lpstr>Self Appraisals</vt:lpstr>
      <vt:lpstr>SharePoint – Self Appraisals and Evaluations</vt:lpstr>
      <vt:lpstr>Self Appraisals</vt:lpstr>
      <vt:lpstr>Self-Appraisals</vt:lpstr>
      <vt:lpstr>Self Appraisals</vt:lpstr>
      <vt:lpstr>Self Appraisals</vt:lpstr>
      <vt:lpstr>Performance Evaluations</vt:lpstr>
      <vt:lpstr>Performance Evaluations</vt:lpstr>
      <vt:lpstr>Performance Evaluations</vt:lpstr>
      <vt:lpstr>Performance Evaluations</vt:lpstr>
      <vt:lpstr>Performance Evaluations</vt:lpstr>
      <vt:lpstr>Performance Evaluations</vt:lpstr>
      <vt:lpstr>PowerPoint Presentation</vt:lpstr>
      <vt:lpstr>PowerPoint Presentation</vt:lpstr>
      <vt:lpstr>Performance Evaluations</vt:lpstr>
      <vt:lpstr>Performance Evaluations</vt:lpstr>
      <vt:lpstr>Performance Evaluations</vt:lpstr>
      <vt:lpstr>Performance Evaluations</vt:lpstr>
      <vt:lpstr>Performance Evaluations</vt:lpstr>
      <vt:lpstr>Performance Evaluations</vt:lpstr>
      <vt:lpstr>Performance Evaluations Process</vt:lpstr>
      <vt:lpstr>PowerPoint Presentation</vt:lpstr>
      <vt:lpstr>PowerPoint Presentation</vt:lpstr>
      <vt:lpstr>Performance Evaluations – Facilities Staff without Computer Access</vt:lpstr>
      <vt:lpstr>PowerPoint Presentation</vt:lpstr>
      <vt:lpstr>PowerPoint Presentation</vt:lpstr>
      <vt:lpstr>Performance Evaluations</vt:lpstr>
      <vt:lpstr>Performance Evaluations- Common Ratings Errors</vt:lpstr>
      <vt:lpstr>Performance Evaluations- Common Ratings Errors</vt:lpstr>
      <vt:lpstr>Performance Evaluations – Common Ratings Errors</vt:lpstr>
      <vt:lpstr>Performance Evaluations – Performance Review Meeting</vt:lpstr>
      <vt:lpstr>Performance Evaluations</vt:lpstr>
      <vt:lpstr>Performance Evaluations</vt:lpstr>
      <vt:lpstr>Performance Evaluations – Timeline (Key Dates)</vt:lpstr>
      <vt:lpstr>Merit Based Compensation</vt:lpstr>
      <vt:lpstr>Merit Based Compensation</vt:lpstr>
      <vt:lpstr>Merit Based Compensation</vt:lpstr>
      <vt:lpstr>Merit Based Compensation</vt:lpstr>
      <vt:lpstr>Merit Based Compensation – Plan Details</vt:lpstr>
      <vt:lpstr>Merit Based Compensation – Plan Details</vt:lpstr>
      <vt:lpstr>Merit Based Compensation – Plan Details</vt:lpstr>
      <vt:lpstr>Merit Based Compensation – Plan Details</vt:lpstr>
      <vt:lpstr>Merit Based Compensation - Eligibility</vt:lpstr>
      <vt:lpstr>Merit Based Compensation - Eligibility</vt:lpstr>
      <vt:lpstr>Merit Based Compensation - Eligibility</vt:lpstr>
      <vt:lpstr>PowerPoint Presentation</vt:lpstr>
      <vt:lpstr>Merit Based Compensation – Vice President Review</vt:lpstr>
      <vt:lpstr>Merit Based Compensation – Compliance Review by HR</vt:lpstr>
      <vt:lpstr>PowerPoint Presentation</vt:lpstr>
      <vt:lpstr>Past History – Ratings Distribution</vt:lpstr>
      <vt:lpstr>REMINDER: Merit Based Compensation – Plan Details</vt:lpstr>
      <vt:lpstr>Merit Distribution – Discretionary Merit Pay</vt:lpstr>
      <vt:lpstr>Merit Distribution – Discretionary Merit Pay</vt:lpstr>
      <vt:lpstr>Merit Based Compensation – Timeline  (Key Dates)</vt:lpstr>
      <vt:lpstr>PowerPoint Presentation</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Yardley, Anthony</cp:lastModifiedBy>
  <cp:revision>244</cp:revision>
  <cp:lastPrinted>2018-06-10T19:46:27Z</cp:lastPrinted>
  <dcterms:created xsi:type="dcterms:W3CDTF">2010-04-12T23:12:02Z</dcterms:created>
  <dcterms:modified xsi:type="dcterms:W3CDTF">2018-06-10T20:20:00Z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