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</p:sldMasterIdLst>
  <p:notesMasterIdLst>
    <p:notesMasterId r:id="rId41"/>
  </p:notesMasterIdLst>
  <p:handoutMasterIdLst>
    <p:handoutMasterId r:id="rId42"/>
  </p:handoutMasterIdLst>
  <p:sldIdLst>
    <p:sldId id="256" r:id="rId5"/>
    <p:sldId id="304" r:id="rId6"/>
    <p:sldId id="258" r:id="rId7"/>
    <p:sldId id="259" r:id="rId8"/>
    <p:sldId id="293" r:id="rId9"/>
    <p:sldId id="300" r:id="rId10"/>
    <p:sldId id="298" r:id="rId11"/>
    <p:sldId id="260" r:id="rId12"/>
    <p:sldId id="295" r:id="rId13"/>
    <p:sldId id="262" r:id="rId14"/>
    <p:sldId id="265" r:id="rId15"/>
    <p:sldId id="264" r:id="rId16"/>
    <p:sldId id="301" r:id="rId17"/>
    <p:sldId id="292" r:id="rId18"/>
    <p:sldId id="266" r:id="rId19"/>
    <p:sldId id="267" r:id="rId20"/>
    <p:sldId id="268" r:id="rId21"/>
    <p:sldId id="269" r:id="rId22"/>
    <p:sldId id="270" r:id="rId23"/>
    <p:sldId id="273" r:id="rId24"/>
    <p:sldId id="272" r:id="rId25"/>
    <p:sldId id="275" r:id="rId26"/>
    <p:sldId id="276" r:id="rId27"/>
    <p:sldId id="277" r:id="rId28"/>
    <p:sldId id="294" r:id="rId29"/>
    <p:sldId id="282" r:id="rId30"/>
    <p:sldId id="302" r:id="rId31"/>
    <p:sldId id="303" r:id="rId32"/>
    <p:sldId id="283" r:id="rId33"/>
    <p:sldId id="284" r:id="rId34"/>
    <p:sldId id="288" r:id="rId35"/>
    <p:sldId id="287" r:id="rId36"/>
    <p:sldId id="289" r:id="rId37"/>
    <p:sldId id="297" r:id="rId38"/>
    <p:sldId id="290" r:id="rId39"/>
    <p:sldId id="285" r:id="rId40"/>
  </p:sldIdLst>
  <p:sldSz cx="9144000" cy="5143500" type="screen16x9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14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6009" autoAdjust="0"/>
  </p:normalViewPr>
  <p:slideViewPr>
    <p:cSldViewPr snapToGrid="0" snapToObjects="1">
      <p:cViewPr varScale="1">
        <p:scale>
          <a:sx n="137" d="100"/>
          <a:sy n="137" d="100"/>
        </p:scale>
        <p:origin x="272" y="9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32153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-9129"/>
    </p:cViewPr>
  </p:sorterViewPr>
  <p:notesViewPr>
    <p:cSldViewPr snapToGrid="0" snapToObjects="1">
      <p:cViewPr varScale="1">
        <p:scale>
          <a:sx n="77" d="100"/>
          <a:sy n="77" d="100"/>
        </p:scale>
        <p:origin x="3478" y="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6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665C5D-0F7D-46DA-98D0-588D4B228D72}" type="datetimeFigureOut">
              <a:rPr lang="en-US" smtClean="0"/>
              <a:t>11/30/2017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76"/>
            <a:ext cx="3038475" cy="4667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6"/>
            <a:ext cx="3038475" cy="4667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69E16B-8BE4-414E-9529-08EDC5D120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3593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4060" y="105187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4178" y="3352800"/>
            <a:ext cx="6784622" cy="5757333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219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5276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600" b="1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3106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7949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5501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4276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9113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2833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endParaRPr lang="en-US" sz="16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4016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1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18721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en-US" sz="1600" b="1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9158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endParaRPr lang="en-US" sz="1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1132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381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00200" lvl="3" indent="-228600">
              <a:buFont typeface="Wingdings" panose="05000000000000000000" pitchFamily="2" charset="2"/>
              <a:buChar char="§"/>
            </a:pPr>
            <a:endParaRPr lang="en-US" sz="900" b="1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97774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6032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33801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08955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1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56237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513836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en-US" sz="1600" b="1" u="sng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19846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en-US" sz="1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65339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en-US" sz="1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6935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en-US" sz="1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884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endParaRPr lang="en-US" sz="1600" b="1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49330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1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713098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329190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aseline="0" dirty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97022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baseline="0" dirty="0" smtClean="0"/>
          </a:p>
          <a:p>
            <a:r>
              <a:rPr lang="en-US" b="1" baseline="0" dirty="0" smtClean="0"/>
              <a:t>	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04271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920636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103369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7041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2690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76972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1" u="sng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5501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endParaRPr lang="en-US" sz="1600" b="1" baseline="0" dirty="0" smtClean="0"/>
          </a:p>
          <a:p>
            <a:endParaRPr lang="en-US" sz="1600" b="1" baseline="0" dirty="0" smtClean="0"/>
          </a:p>
          <a:p>
            <a:endParaRPr lang="en-US" sz="1600" b="1" baseline="0" dirty="0" smtClean="0"/>
          </a:p>
          <a:p>
            <a:endParaRPr lang="en-US" sz="1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2878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1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966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1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054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59528"/>
            <a:ext cx="7772400" cy="7424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>
                <a:solidFill>
                  <a:srgbClr val="800000"/>
                </a:solidFill>
                <a:latin typeface="Century Gothic"/>
                <a:cs typeface="Century Gothic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66299"/>
          </a:xfrm>
          <a:prstGeom prst="rect">
            <a:avLst/>
          </a:prstGeom>
        </p:spPr>
        <p:txBody>
          <a:bodyPr/>
          <a:lstStyle>
            <a:lvl1pPr>
              <a:defRPr>
                <a:latin typeface="Century Gothic"/>
                <a:cs typeface="Century Gothic"/>
              </a:defRPr>
            </a:lvl1pPr>
            <a:lvl2pPr>
              <a:defRPr>
                <a:latin typeface="Century Gothic"/>
                <a:cs typeface="Century Gothic"/>
              </a:defRPr>
            </a:lvl2pPr>
            <a:lvl3pPr>
              <a:defRPr>
                <a:latin typeface="Century Gothic"/>
                <a:cs typeface="Century Gothic"/>
              </a:defRPr>
            </a:lvl3pPr>
            <a:lvl4pPr>
              <a:defRPr>
                <a:latin typeface="Century Gothic"/>
                <a:cs typeface="Century Gothic"/>
              </a:defRPr>
            </a:lvl4pPr>
            <a:lvl5pPr>
              <a:defRPr>
                <a:latin typeface="Century Gothic"/>
                <a:cs typeface="Century Gothic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>
                <a:solidFill>
                  <a:srgbClr val="800000"/>
                </a:solidFill>
                <a:latin typeface="Century Gothic"/>
                <a:cs typeface="Century Gothic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509001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Century Gothic"/>
                <a:cs typeface="Century Gothic"/>
              </a:defRPr>
            </a:lvl1pPr>
            <a:lvl2pPr>
              <a:defRPr sz="2400">
                <a:latin typeface="Century Gothic"/>
                <a:cs typeface="Century Gothic"/>
              </a:defRPr>
            </a:lvl2pPr>
            <a:lvl3pPr>
              <a:defRPr sz="2000">
                <a:latin typeface="Century Gothic"/>
                <a:cs typeface="Century Gothic"/>
              </a:defRPr>
            </a:lvl3pPr>
            <a:lvl4pPr>
              <a:defRPr sz="1800">
                <a:latin typeface="Century Gothic"/>
                <a:cs typeface="Century Gothic"/>
              </a:defRPr>
            </a:lvl4pPr>
            <a:lvl5pPr>
              <a:defRPr sz="1800">
                <a:latin typeface="Century Gothic"/>
                <a:cs typeface="Century Gothic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509001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Century Gothic"/>
                <a:cs typeface="Century Gothic"/>
              </a:defRPr>
            </a:lvl1pPr>
            <a:lvl2pPr>
              <a:defRPr sz="2400">
                <a:latin typeface="Century Gothic"/>
                <a:cs typeface="Century Gothic"/>
              </a:defRPr>
            </a:lvl2pPr>
            <a:lvl3pPr>
              <a:defRPr sz="2000">
                <a:latin typeface="Century Gothic"/>
                <a:cs typeface="Century Gothic"/>
              </a:defRPr>
            </a:lvl3pPr>
            <a:lvl4pPr>
              <a:defRPr sz="1800">
                <a:latin typeface="Century Gothic"/>
                <a:cs typeface="Century Gothic"/>
              </a:defRPr>
            </a:lvl4pPr>
            <a:lvl5pPr>
              <a:defRPr sz="1800">
                <a:latin typeface="Century Gothic"/>
                <a:cs typeface="Century Gothic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594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>
                <a:solidFill>
                  <a:srgbClr val="800000"/>
                </a:solidFill>
                <a:latin typeface="Century Gothic"/>
                <a:cs typeface="Century Gothic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5552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Century Gothic"/>
                <a:cs typeface="Century Gothic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706587"/>
            <a:ext cx="4040188" cy="300256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Century Gothic"/>
                <a:cs typeface="Century Gothic"/>
              </a:defRPr>
            </a:lvl1pPr>
            <a:lvl2pPr>
              <a:defRPr sz="2000">
                <a:latin typeface="Century Gothic"/>
                <a:cs typeface="Century Gothic"/>
              </a:defRPr>
            </a:lvl2pPr>
            <a:lvl3pPr>
              <a:defRPr sz="1800">
                <a:latin typeface="Century Gothic"/>
                <a:cs typeface="Century Gothic"/>
              </a:defRPr>
            </a:lvl3pPr>
            <a:lvl4pPr>
              <a:defRPr sz="1600">
                <a:latin typeface="Century Gothic"/>
                <a:cs typeface="Century Gothic"/>
              </a:defRPr>
            </a:lvl4pPr>
            <a:lvl5pPr>
              <a:defRPr sz="1600">
                <a:latin typeface="Century Gothic"/>
                <a:cs typeface="Century Gothic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5552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Century Gothic"/>
                <a:cs typeface="Century Gothic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706587"/>
            <a:ext cx="4041775" cy="300256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Century Gothic"/>
                <a:cs typeface="Century Gothic"/>
              </a:defRPr>
            </a:lvl1pPr>
            <a:lvl2pPr>
              <a:defRPr sz="2000">
                <a:latin typeface="Century Gothic"/>
                <a:cs typeface="Century Gothic"/>
              </a:defRPr>
            </a:lvl2pPr>
            <a:lvl3pPr>
              <a:defRPr sz="1800">
                <a:latin typeface="Century Gothic"/>
                <a:cs typeface="Century Gothic"/>
              </a:defRPr>
            </a:lvl3pPr>
            <a:lvl4pPr>
              <a:defRPr sz="1600">
                <a:latin typeface="Century Gothic"/>
                <a:cs typeface="Century Gothic"/>
              </a:defRPr>
            </a:lvl4pPr>
            <a:lvl5pPr>
              <a:defRPr sz="1600">
                <a:latin typeface="Century Gothic"/>
                <a:cs typeface="Century Gothic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824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3478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Century Gothic"/>
                <a:cs typeface="Century Gothic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518634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Century Gothic"/>
                <a:cs typeface="Century Gothic"/>
              </a:defRPr>
            </a:lvl1pPr>
            <a:lvl2pPr>
              <a:defRPr sz="2800">
                <a:latin typeface="Century Gothic"/>
                <a:cs typeface="Century Gothic"/>
              </a:defRPr>
            </a:lvl2pPr>
            <a:lvl3pPr>
              <a:defRPr sz="2400">
                <a:latin typeface="Century Gothic"/>
                <a:cs typeface="Century Gothic"/>
              </a:defRPr>
            </a:lvl3pPr>
            <a:lvl4pPr>
              <a:defRPr sz="2000">
                <a:latin typeface="Century Gothic"/>
                <a:cs typeface="Century Gothic"/>
              </a:defRPr>
            </a:lvl4pPr>
            <a:lvl5pPr>
              <a:defRPr sz="2000">
                <a:latin typeface="Century Gothic"/>
                <a:cs typeface="Century Gothic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7"/>
            <a:ext cx="3008313" cy="36470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Century Gothic"/>
                <a:cs typeface="Century Gothic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8220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350722"/>
            <a:ext cx="5486400" cy="541677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800000"/>
                </a:solidFill>
                <a:latin typeface="Century Gothic"/>
                <a:cs typeface="Century Gothic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209853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Century Gothic"/>
                <a:cs typeface="Century Gothic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3947017"/>
            <a:ext cx="5486400" cy="7692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Century Gothic"/>
                <a:cs typeface="Century Gothic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5983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2.pn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6" r:id="rId1"/>
    <p:sldLayoutId id="2147493457" r:id="rId2"/>
    <p:sldLayoutId id="2147493459" r:id="rId3"/>
    <p:sldLayoutId id="2147493460" r:id="rId4"/>
    <p:sldLayoutId id="2147493463" r:id="rId5"/>
    <p:sldLayoutId id="2147493464" r:id="rId6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ltaylor16@twu.edu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acagle@twu.edu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ayardley@twu.edu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ltaylor16@twu.edu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acagle@twu.edu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Mh4f9AYRCZY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Telecommuting for Staff Employees</a:t>
            </a:r>
            <a:br>
              <a:rPr lang="en-US" dirty="0" smtClean="0"/>
            </a:br>
            <a:r>
              <a:rPr lang="en-US" dirty="0"/>
              <a:t>	</a:t>
            </a:r>
            <a:r>
              <a:rPr lang="en-US" dirty="0" smtClean="0"/>
              <a:t>										 </a:t>
            </a:r>
            <a:r>
              <a:rPr lang="en-US" sz="900" dirty="0" smtClean="0"/>
              <a:t>Tony Yardley, SPHR, SHRM-CP</a:t>
            </a:r>
            <a:br>
              <a:rPr lang="en-US" sz="900" dirty="0" smtClean="0"/>
            </a:br>
            <a:r>
              <a:rPr lang="en-US" sz="900" dirty="0"/>
              <a:t>	</a:t>
            </a:r>
            <a:r>
              <a:rPr lang="en-US" sz="900" dirty="0" smtClean="0"/>
              <a:t>							                                 December 1, 2017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09355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Characteristics of a Successful Telecommuter</a:t>
            </a:r>
            <a:endParaRPr lang="en-US" sz="28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0487993"/>
              </p:ext>
            </p:extLst>
          </p:nvPr>
        </p:nvGraphicFramePr>
        <p:xfrm>
          <a:off x="1057656" y="1252982"/>
          <a:ext cx="6669024" cy="29349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34512"/>
                <a:gridCol w="3334512"/>
              </a:tblGrid>
              <a:tr h="48916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781426"/>
                          </a:solidFill>
                        </a:rPr>
                        <a:t>Organization skills</a:t>
                      </a:r>
                      <a:endParaRPr lang="en-US" b="0" dirty="0">
                        <a:solidFill>
                          <a:srgbClr val="781426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781426"/>
                          </a:solidFill>
                        </a:rPr>
                        <a:t>Limited Onsite</a:t>
                      </a:r>
                      <a:r>
                        <a:rPr lang="en-US" baseline="0" dirty="0" smtClean="0">
                          <a:solidFill>
                            <a:srgbClr val="781426"/>
                          </a:solidFill>
                        </a:rPr>
                        <a:t> Equipment </a:t>
                      </a:r>
                      <a:endParaRPr lang="en-US" b="0" dirty="0">
                        <a:solidFill>
                          <a:srgbClr val="781426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8916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781426"/>
                          </a:solidFill>
                        </a:rPr>
                        <a:t>Priorities &amp; Time</a:t>
                      </a:r>
                      <a:endParaRPr lang="en-US" dirty="0">
                        <a:solidFill>
                          <a:srgbClr val="781426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781426"/>
                          </a:solidFill>
                        </a:rPr>
                        <a:t>Security</a:t>
                      </a:r>
                      <a:endParaRPr lang="en-US" dirty="0">
                        <a:solidFill>
                          <a:srgbClr val="781426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8916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781426"/>
                          </a:solidFill>
                        </a:rPr>
                        <a:t>Self Motivated</a:t>
                      </a:r>
                      <a:endParaRPr lang="en-US" dirty="0">
                        <a:solidFill>
                          <a:srgbClr val="781426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781426"/>
                          </a:solidFill>
                        </a:rPr>
                        <a:t>Strong</a:t>
                      </a:r>
                      <a:r>
                        <a:rPr lang="en-US" baseline="0" dirty="0" smtClean="0">
                          <a:solidFill>
                            <a:srgbClr val="781426"/>
                          </a:solidFill>
                        </a:rPr>
                        <a:t> Performance Record</a:t>
                      </a:r>
                      <a:endParaRPr lang="en-US" dirty="0">
                        <a:solidFill>
                          <a:srgbClr val="781426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8916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781426"/>
                          </a:solidFill>
                        </a:rPr>
                        <a:t>Strong Communicator</a:t>
                      </a:r>
                      <a:endParaRPr lang="en-US" dirty="0">
                        <a:solidFill>
                          <a:srgbClr val="781426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781426"/>
                          </a:solidFill>
                        </a:rPr>
                        <a:t>Willingness to Work Alone</a:t>
                      </a:r>
                      <a:endParaRPr lang="en-US" dirty="0">
                        <a:solidFill>
                          <a:srgbClr val="781426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8916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781426"/>
                          </a:solidFill>
                        </a:rPr>
                        <a:t>Self Disciplined</a:t>
                      </a:r>
                      <a:endParaRPr lang="en-US" dirty="0">
                        <a:solidFill>
                          <a:srgbClr val="781426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781426"/>
                          </a:solidFill>
                        </a:rPr>
                        <a:t>Resourceful w/</a:t>
                      </a:r>
                      <a:r>
                        <a:rPr lang="en-US" baseline="0" dirty="0" smtClean="0">
                          <a:solidFill>
                            <a:srgbClr val="781426"/>
                          </a:solidFill>
                        </a:rPr>
                        <a:t> Technology</a:t>
                      </a:r>
                      <a:endParaRPr lang="en-US" dirty="0">
                        <a:solidFill>
                          <a:srgbClr val="781426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8916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781426"/>
                          </a:solidFill>
                        </a:rPr>
                        <a:t>Limited</a:t>
                      </a:r>
                      <a:r>
                        <a:rPr lang="en-US" baseline="0" dirty="0" smtClean="0">
                          <a:solidFill>
                            <a:srgbClr val="781426"/>
                          </a:solidFill>
                        </a:rPr>
                        <a:t> Supervision</a:t>
                      </a:r>
                      <a:endParaRPr lang="en-US" dirty="0">
                        <a:solidFill>
                          <a:srgbClr val="781426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781426"/>
                          </a:solidFill>
                        </a:rPr>
                        <a:t>Strong Job Knowledge</a:t>
                      </a:r>
                      <a:endParaRPr lang="en-US" dirty="0">
                        <a:solidFill>
                          <a:srgbClr val="781426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089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Scenario #1: Consider or Not Consider?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331200" cy="3366299"/>
          </a:xfrm>
        </p:spPr>
        <p:txBody>
          <a:bodyPr/>
          <a:lstStyle/>
          <a:p>
            <a:pPr marL="233363">
              <a:buNone/>
            </a:pPr>
            <a:r>
              <a:rPr lang="en-US" altLang="en-US" sz="2200" dirty="0" smtClean="0"/>
              <a:t>Mary has </a:t>
            </a:r>
            <a:r>
              <a:rPr lang="en-US" altLang="en-US" sz="2200" dirty="0"/>
              <a:t>been with the </a:t>
            </a:r>
            <a:r>
              <a:rPr lang="en-US" altLang="en-US" sz="2200" dirty="0" smtClean="0"/>
              <a:t>university </a:t>
            </a:r>
            <a:r>
              <a:rPr lang="en-US" altLang="en-US" sz="2200" dirty="0"/>
              <a:t>six months. For the </a:t>
            </a:r>
            <a:r>
              <a:rPr lang="en-US" altLang="en-US" sz="2200" dirty="0" smtClean="0"/>
              <a:t>past</a:t>
            </a:r>
          </a:p>
          <a:p>
            <a:pPr marL="233363">
              <a:buNone/>
            </a:pPr>
            <a:r>
              <a:rPr lang="en-US" altLang="en-US" sz="2200" dirty="0" smtClean="0"/>
              <a:t>two months</a:t>
            </a:r>
            <a:r>
              <a:rPr lang="en-US" altLang="en-US" sz="2200" dirty="0"/>
              <a:t>, she has been on a performance </a:t>
            </a:r>
            <a:r>
              <a:rPr lang="en-US" altLang="en-US" sz="2200" dirty="0" smtClean="0"/>
              <a:t>improvement</a:t>
            </a:r>
          </a:p>
          <a:p>
            <a:pPr marL="233363">
              <a:buNone/>
            </a:pPr>
            <a:r>
              <a:rPr lang="en-US" altLang="en-US" sz="2200" dirty="0" smtClean="0"/>
              <a:t>plan due to </a:t>
            </a:r>
            <a:r>
              <a:rPr lang="en-US" altLang="en-US" sz="2200" dirty="0"/>
              <a:t>tardiness issues. She is requesting that she start </a:t>
            </a:r>
            <a:endParaRPr lang="en-US" altLang="en-US" sz="2200" dirty="0" smtClean="0"/>
          </a:p>
          <a:p>
            <a:pPr marL="233363">
              <a:buNone/>
            </a:pPr>
            <a:r>
              <a:rPr lang="en-US" altLang="en-US" sz="2200" dirty="0" smtClean="0"/>
              <a:t>telecommuting so </a:t>
            </a:r>
            <a:r>
              <a:rPr lang="en-US" altLang="en-US" sz="2200" dirty="0"/>
              <a:t>that she can be home to ensure her </a:t>
            </a:r>
            <a:r>
              <a:rPr lang="en-US" altLang="en-US" sz="2200" dirty="0" smtClean="0"/>
              <a:t>kids</a:t>
            </a:r>
          </a:p>
          <a:p>
            <a:pPr marL="233363">
              <a:buNone/>
            </a:pPr>
            <a:r>
              <a:rPr lang="en-US" altLang="en-US" sz="2200" dirty="0" smtClean="0"/>
              <a:t>get </a:t>
            </a:r>
            <a:r>
              <a:rPr lang="en-US" altLang="en-US" sz="2200" dirty="0"/>
              <a:t>on the school </a:t>
            </a:r>
            <a:r>
              <a:rPr lang="en-US" altLang="en-US" sz="2200" dirty="0" smtClean="0"/>
              <a:t>bus on </a:t>
            </a:r>
            <a:r>
              <a:rPr lang="en-US" altLang="en-US" sz="2200" dirty="0"/>
              <a:t>time. She believes </a:t>
            </a:r>
            <a:r>
              <a:rPr lang="en-US" altLang="en-US" sz="2200" dirty="0" smtClean="0"/>
              <a:t>that</a:t>
            </a:r>
          </a:p>
          <a:p>
            <a:pPr marL="233363">
              <a:buNone/>
            </a:pPr>
            <a:r>
              <a:rPr lang="en-US" altLang="en-US" sz="2200" dirty="0" smtClean="0"/>
              <a:t>telecommuting </a:t>
            </a:r>
            <a:r>
              <a:rPr lang="en-US" altLang="en-US" sz="2200" dirty="0"/>
              <a:t>will solve her tardiness </a:t>
            </a:r>
            <a:r>
              <a:rPr lang="en-US" altLang="en-US" sz="2200" dirty="0" smtClean="0"/>
              <a:t>issues</a:t>
            </a:r>
            <a:r>
              <a:rPr lang="en-US" altLang="en-US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9132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Scenario #2: Consider </a:t>
            </a:r>
            <a:r>
              <a:rPr lang="en-US" dirty="0"/>
              <a:t>or Not Consider?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33363">
              <a:buFontTx/>
              <a:buNone/>
            </a:pPr>
            <a:r>
              <a:rPr lang="en-US" altLang="en-US" sz="2200" dirty="0"/>
              <a:t>John has been with the </a:t>
            </a:r>
            <a:r>
              <a:rPr lang="en-US" altLang="en-US" sz="2200" dirty="0" smtClean="0"/>
              <a:t>university </a:t>
            </a:r>
            <a:r>
              <a:rPr lang="en-US" altLang="en-US" sz="2200" dirty="0"/>
              <a:t>three months and is </a:t>
            </a:r>
            <a:endParaRPr lang="en-US" altLang="en-US" sz="2200" dirty="0" smtClean="0"/>
          </a:p>
          <a:p>
            <a:pPr marL="233363">
              <a:buFontTx/>
              <a:buNone/>
            </a:pPr>
            <a:r>
              <a:rPr lang="en-US" altLang="en-US" sz="2200" dirty="0" smtClean="0"/>
              <a:t>considered </a:t>
            </a:r>
            <a:r>
              <a:rPr lang="en-US" altLang="en-US" sz="2200" dirty="0"/>
              <a:t>to </a:t>
            </a:r>
            <a:r>
              <a:rPr lang="en-US" altLang="en-US" sz="2200" dirty="0" smtClean="0"/>
              <a:t>be in the training phase, which usually lasts</a:t>
            </a:r>
          </a:p>
          <a:p>
            <a:pPr marL="233363">
              <a:buFontTx/>
              <a:buNone/>
            </a:pPr>
            <a:r>
              <a:rPr lang="en-US" altLang="en-US" sz="2200" dirty="0" smtClean="0"/>
              <a:t>six months. His work is closely monitored by his immediate</a:t>
            </a:r>
          </a:p>
          <a:p>
            <a:pPr marL="233363">
              <a:buFontTx/>
              <a:buNone/>
            </a:pPr>
            <a:r>
              <a:rPr lang="en-US" altLang="en-US" sz="2200" dirty="0" smtClean="0"/>
              <a:t>supervisor, who provides him with weekly summaries and</a:t>
            </a:r>
          </a:p>
          <a:p>
            <a:pPr marL="233363">
              <a:buFontTx/>
              <a:buNone/>
            </a:pPr>
            <a:r>
              <a:rPr lang="en-US" altLang="en-US" sz="2200" dirty="0" smtClean="0"/>
              <a:t>recommendations for improving his performance. </a:t>
            </a:r>
          </a:p>
          <a:p>
            <a:pPr marL="233363">
              <a:buNone/>
            </a:pPr>
            <a:endParaRPr lang="en-US" altLang="en-US" sz="1800" dirty="0"/>
          </a:p>
        </p:txBody>
      </p:sp>
    </p:spTree>
    <p:extLst>
      <p:ext uri="{BB962C8B-B14F-4D97-AF65-F5344CB8AC3E}">
        <p14:creationId xmlns:p14="http://schemas.microsoft.com/office/powerpoint/2010/main" val="2039204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Scenario #2: Consider </a:t>
            </a:r>
            <a:r>
              <a:rPr lang="en-US" dirty="0"/>
              <a:t>or Not Consider?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33363">
              <a:buNone/>
            </a:pPr>
            <a:r>
              <a:rPr lang="en-US" altLang="en-US" sz="2200" dirty="0" smtClean="0"/>
              <a:t>John </a:t>
            </a:r>
            <a:r>
              <a:rPr lang="en-US" altLang="en-US" sz="2200" dirty="0"/>
              <a:t>has asked to telecommute one day a week </a:t>
            </a:r>
            <a:r>
              <a:rPr lang="en-US" altLang="en-US" sz="2200" dirty="0" smtClean="0"/>
              <a:t>on</a:t>
            </a:r>
          </a:p>
          <a:p>
            <a:pPr marL="233363">
              <a:buNone/>
            </a:pPr>
            <a:r>
              <a:rPr lang="en-US" altLang="en-US" sz="2200" dirty="0" smtClean="0"/>
              <a:t>Fridays</a:t>
            </a:r>
            <a:r>
              <a:rPr lang="en-US" altLang="en-US" sz="2200" dirty="0"/>
              <a:t>. </a:t>
            </a:r>
            <a:r>
              <a:rPr lang="en-US" altLang="en-US" sz="2200" dirty="0" smtClean="0"/>
              <a:t>He indicates that </a:t>
            </a:r>
            <a:r>
              <a:rPr lang="en-US" altLang="en-US" sz="2200" dirty="0"/>
              <a:t>his request will allow him to visit </a:t>
            </a:r>
            <a:r>
              <a:rPr lang="en-US" altLang="en-US" sz="2200" dirty="0" smtClean="0"/>
              <a:t>his</a:t>
            </a:r>
          </a:p>
          <a:p>
            <a:pPr marL="233363">
              <a:buNone/>
            </a:pPr>
            <a:r>
              <a:rPr lang="en-US" altLang="en-US" sz="2200" dirty="0" smtClean="0"/>
              <a:t>worship center in time for service</a:t>
            </a:r>
            <a:r>
              <a:rPr lang="en-US" altLang="en-US" sz="2200" dirty="0"/>
              <a:t>; the </a:t>
            </a:r>
            <a:r>
              <a:rPr lang="en-US" altLang="en-US" sz="2200" dirty="0" smtClean="0"/>
              <a:t>worship center is 25</a:t>
            </a:r>
          </a:p>
          <a:p>
            <a:pPr marL="233363">
              <a:buNone/>
            </a:pPr>
            <a:r>
              <a:rPr lang="en-US" altLang="en-US" sz="2200" dirty="0" smtClean="0"/>
              <a:t>miles </a:t>
            </a:r>
            <a:r>
              <a:rPr lang="en-US" altLang="en-US" sz="2200" dirty="0"/>
              <a:t>away and in the </a:t>
            </a:r>
            <a:r>
              <a:rPr lang="en-US" altLang="en-US" sz="2200" dirty="0" smtClean="0"/>
              <a:t>opposite direction from the </a:t>
            </a:r>
            <a:r>
              <a:rPr lang="en-US" altLang="en-US" sz="2200" dirty="0"/>
              <a:t>office. </a:t>
            </a:r>
            <a:endParaRPr lang="en-US" altLang="en-US" sz="2200" dirty="0" smtClean="0"/>
          </a:p>
          <a:p>
            <a:pPr marL="233363">
              <a:buNone/>
            </a:pPr>
            <a:r>
              <a:rPr lang="en-US" altLang="en-US" sz="2200" dirty="0" smtClean="0"/>
              <a:t>He </a:t>
            </a:r>
            <a:r>
              <a:rPr lang="en-US" altLang="en-US" sz="2200" dirty="0"/>
              <a:t>tells you that Friday is his holy day and </a:t>
            </a:r>
            <a:r>
              <a:rPr lang="en-US" altLang="en-US" sz="2200" dirty="0" smtClean="0"/>
              <a:t>telecommuting</a:t>
            </a:r>
          </a:p>
          <a:p>
            <a:pPr marL="233363">
              <a:buNone/>
            </a:pPr>
            <a:r>
              <a:rPr lang="en-US" altLang="en-US" sz="2200" dirty="0" smtClean="0"/>
              <a:t>would </a:t>
            </a:r>
            <a:r>
              <a:rPr lang="en-US" altLang="en-US" sz="2200" dirty="0"/>
              <a:t>allow him to practice his religion as dictated.</a:t>
            </a:r>
          </a:p>
        </p:txBody>
      </p:sp>
    </p:spTree>
    <p:extLst>
      <p:ext uri="{BB962C8B-B14F-4D97-AF65-F5344CB8AC3E}">
        <p14:creationId xmlns:p14="http://schemas.microsoft.com/office/powerpoint/2010/main" val="3434730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000" y="1139191"/>
            <a:ext cx="8615680" cy="2772409"/>
          </a:xfrm>
        </p:spPr>
        <p:txBody>
          <a:bodyPr/>
          <a:lstStyle/>
          <a:p>
            <a:pPr marL="233363" algn="just">
              <a:buFontTx/>
              <a:buNone/>
            </a:pPr>
            <a:r>
              <a:rPr lang="en-US" altLang="en-US" sz="2200" dirty="0" smtClean="0"/>
              <a:t>Sally has been with the university for three years in a</a:t>
            </a:r>
          </a:p>
          <a:p>
            <a:pPr marL="233363" algn="just">
              <a:buFontTx/>
              <a:buNone/>
            </a:pPr>
            <a:r>
              <a:rPr lang="en-US" altLang="en-US" sz="2200" dirty="0" smtClean="0"/>
              <a:t>professional position. She has low customer, supervisor and co-</a:t>
            </a:r>
          </a:p>
          <a:p>
            <a:pPr marL="233363" algn="just">
              <a:buFontTx/>
              <a:buNone/>
            </a:pPr>
            <a:r>
              <a:rPr lang="en-US" altLang="en-US" sz="2200" dirty="0" smtClean="0"/>
              <a:t>worker contact, works primarily on the computer and her work</a:t>
            </a:r>
          </a:p>
          <a:p>
            <a:pPr marL="233363" algn="just">
              <a:buFontTx/>
              <a:buNone/>
            </a:pPr>
            <a:r>
              <a:rPr lang="en-US" altLang="en-US" sz="2200" dirty="0" smtClean="0"/>
              <a:t>is focused on analyzing data and developing reports. Sally</a:t>
            </a:r>
          </a:p>
          <a:p>
            <a:pPr marL="233363" algn="just">
              <a:buFontTx/>
              <a:buNone/>
            </a:pPr>
            <a:r>
              <a:rPr lang="en-US" altLang="en-US" sz="2200" dirty="0" smtClean="0"/>
              <a:t>consistently demonstrates a willingness to get the job done,</a:t>
            </a:r>
          </a:p>
          <a:p>
            <a:pPr marL="233363" algn="just">
              <a:buFontTx/>
              <a:buNone/>
            </a:pPr>
            <a:r>
              <a:rPr lang="en-US" altLang="en-US" sz="2200" dirty="0" smtClean="0"/>
              <a:t>exhibits strong job knowledge and has a positive performance</a:t>
            </a:r>
          </a:p>
          <a:p>
            <a:pPr marL="233363" algn="just">
              <a:buFontTx/>
              <a:buNone/>
            </a:pPr>
            <a:r>
              <a:rPr lang="en-US" altLang="en-US" sz="2200" dirty="0" smtClean="0"/>
              <a:t>record. Due to recent space limitations, some positions and </a:t>
            </a:r>
          </a:p>
          <a:p>
            <a:pPr marL="233363" algn="just">
              <a:buFontTx/>
              <a:buNone/>
            </a:pPr>
            <a:r>
              <a:rPr lang="en-US" altLang="en-US" sz="2200" dirty="0" smtClean="0"/>
              <a:t>employees in the department are being considered </a:t>
            </a:r>
          </a:p>
          <a:p>
            <a:pPr marL="233363" algn="just">
              <a:buFontTx/>
              <a:buNone/>
            </a:pPr>
            <a:r>
              <a:rPr lang="en-US" altLang="en-US" sz="2200" dirty="0" smtClean="0"/>
              <a:t>for telecommuting.</a:t>
            </a:r>
            <a:endParaRPr lang="en-US" altLang="en-US" sz="2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Scenario #3: Consider </a:t>
            </a:r>
            <a:r>
              <a:rPr lang="en-US" dirty="0"/>
              <a:t>or Not Consider?</a:t>
            </a:r>
          </a:p>
        </p:txBody>
      </p:sp>
    </p:spTree>
    <p:extLst>
      <p:ext uri="{BB962C8B-B14F-4D97-AF65-F5344CB8AC3E}">
        <p14:creationId xmlns:p14="http://schemas.microsoft.com/office/powerpoint/2010/main" val="233263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Federal and State Laws Applicable to Telecommuting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5291"/>
            <a:ext cx="8229600" cy="3366299"/>
          </a:xfrm>
        </p:spPr>
        <p:txBody>
          <a:bodyPr/>
          <a:lstStyle/>
          <a:p>
            <a:r>
              <a:rPr lang="en-US" sz="2600" dirty="0" smtClean="0"/>
              <a:t>Fair Labor Standards Act (FLSA): Wage and Hour Compliance</a:t>
            </a:r>
          </a:p>
          <a:p>
            <a:r>
              <a:rPr lang="en-US" sz="2600" dirty="0" smtClean="0"/>
              <a:t>Workers' Compensation</a:t>
            </a:r>
          </a:p>
          <a:p>
            <a:r>
              <a:rPr lang="en-US" sz="2600" dirty="0" smtClean="0"/>
              <a:t>Americans with Disabilities Act (ADA, ADAAA)</a:t>
            </a:r>
          </a:p>
          <a:p>
            <a:r>
              <a:rPr lang="en-US" sz="2600" dirty="0" smtClean="0"/>
              <a:t>Family and Medical Leave (FMLA)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88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Fair Labor Standards Act (FLSA)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FLSA (Non - exempt employees)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altLang="en-US" sz="2200" dirty="0" smtClean="0"/>
              <a:t>“Hours Worked”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altLang="en-US" sz="2200" dirty="0" smtClean="0"/>
              <a:t>Supervisor Responsibility 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altLang="en-US" sz="2200" dirty="0" smtClean="0"/>
              <a:t>Requires Accurate Records 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altLang="en-US" sz="2200" dirty="0" smtClean="0"/>
              <a:t>Overtime Approved in Advance</a:t>
            </a:r>
          </a:p>
          <a:p>
            <a:pPr marL="400050" lvl="1" indent="0">
              <a:buNone/>
            </a:pPr>
            <a:endParaRPr lang="en-US" altLang="en-US" sz="1200" dirty="0"/>
          </a:p>
          <a:p>
            <a:pPr marL="1085850" lvl="2">
              <a:buFont typeface="Arial" panose="020B0604020202020204" pitchFamily="34" charset="0"/>
              <a:buChar char="•"/>
            </a:pPr>
            <a:endParaRPr lang="en-US" altLang="en-US" sz="600" dirty="0" smtClean="0"/>
          </a:p>
          <a:p>
            <a:pPr marL="0" indent="0">
              <a:buNone/>
            </a:pPr>
            <a:endParaRPr lang="en-US" altLang="en-US" sz="1000" dirty="0"/>
          </a:p>
        </p:txBody>
      </p:sp>
    </p:spTree>
    <p:extLst>
      <p:ext uri="{BB962C8B-B14F-4D97-AF65-F5344CB8AC3E}">
        <p14:creationId xmlns:p14="http://schemas.microsoft.com/office/powerpoint/2010/main" val="1293267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Workers’ Compensation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Health &amp; Safety Standards</a:t>
            </a:r>
          </a:p>
          <a:p>
            <a:r>
              <a:rPr lang="en-US" sz="2400" dirty="0" smtClean="0"/>
              <a:t>Supervisor Notification</a:t>
            </a:r>
          </a:p>
          <a:p>
            <a:r>
              <a:rPr lang="en-US" sz="2400" dirty="0" smtClean="0"/>
              <a:t>SORM – 30 Days</a:t>
            </a:r>
          </a:p>
          <a:p>
            <a:r>
              <a:rPr lang="en-US" sz="2400" dirty="0" smtClean="0"/>
              <a:t>Contact Benefits Team: </a:t>
            </a:r>
          </a:p>
          <a:p>
            <a:pPr lvl="1"/>
            <a:r>
              <a:rPr lang="en-US" sz="2000" dirty="0" smtClean="0"/>
              <a:t>Lisa Taylor, </a:t>
            </a:r>
            <a:r>
              <a:rPr lang="en-US" sz="2000" dirty="0" smtClean="0">
                <a:hlinkClick r:id="rId3"/>
              </a:rPr>
              <a:t>ltaylor16@twu.edu</a:t>
            </a:r>
            <a:r>
              <a:rPr lang="en-US" sz="2000" dirty="0" smtClean="0"/>
              <a:t>, 940-898-3542</a:t>
            </a:r>
          </a:p>
          <a:p>
            <a:pPr lvl="1"/>
            <a:r>
              <a:rPr lang="en-US" sz="2000" dirty="0" smtClean="0"/>
              <a:t>Angela Cagle, </a:t>
            </a:r>
            <a:r>
              <a:rPr lang="en-US" sz="2000" dirty="0" smtClean="0">
                <a:hlinkClick r:id="rId4"/>
              </a:rPr>
              <a:t>acagle@twu.edu</a:t>
            </a:r>
            <a:r>
              <a:rPr lang="en-US" sz="2000" dirty="0" smtClean="0"/>
              <a:t>, 940-898-3552</a:t>
            </a:r>
          </a:p>
          <a:p>
            <a:pPr lvl="1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78957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Americans with Disabilities 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Telecommuting not Required by the ADA</a:t>
            </a:r>
          </a:p>
          <a:p>
            <a:r>
              <a:rPr lang="en-US" sz="2400" dirty="0" smtClean="0"/>
              <a:t>Case by Case</a:t>
            </a:r>
          </a:p>
          <a:p>
            <a:r>
              <a:rPr lang="en-US" sz="2400" dirty="0" smtClean="0"/>
              <a:t>Alternate Process for ADA Accommodations</a:t>
            </a:r>
          </a:p>
          <a:p>
            <a:r>
              <a:rPr lang="en-US" sz="2400" dirty="0" smtClean="0"/>
              <a:t>Contact Tony Yardley, </a:t>
            </a:r>
            <a:r>
              <a:rPr lang="en-US" sz="2400" dirty="0" smtClean="0">
                <a:hlinkClick r:id="rId3"/>
              </a:rPr>
              <a:t>ayardley@twu.edu</a:t>
            </a:r>
            <a:r>
              <a:rPr lang="en-US" sz="2400" dirty="0" smtClean="0"/>
              <a:t>, 940-898-3563</a:t>
            </a:r>
          </a:p>
        </p:txBody>
      </p:sp>
    </p:spTree>
    <p:extLst>
      <p:ext uri="{BB962C8B-B14F-4D97-AF65-F5344CB8AC3E}">
        <p14:creationId xmlns:p14="http://schemas.microsoft.com/office/powerpoint/2010/main" val="216162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Family and Medical Leave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5113"/>
            <a:ext cx="8229600" cy="3366299"/>
          </a:xfrm>
        </p:spPr>
        <p:txBody>
          <a:bodyPr/>
          <a:lstStyle/>
          <a:p>
            <a:r>
              <a:rPr lang="en-US" sz="2400" dirty="0" smtClean="0"/>
              <a:t>FMLA Application to Telecommuters</a:t>
            </a:r>
          </a:p>
          <a:p>
            <a:r>
              <a:rPr lang="en-US" sz="2400" dirty="0" smtClean="0"/>
              <a:t>Full </a:t>
            </a:r>
            <a:r>
              <a:rPr lang="en-US" sz="2400" dirty="0"/>
              <a:t>Time </a:t>
            </a:r>
            <a:r>
              <a:rPr lang="en-US" sz="2400" dirty="0" smtClean="0"/>
              <a:t>Serious Health Condition </a:t>
            </a:r>
          </a:p>
          <a:p>
            <a:r>
              <a:rPr lang="en-US" sz="2400" dirty="0" smtClean="0"/>
              <a:t>Case by Case</a:t>
            </a:r>
          </a:p>
          <a:p>
            <a:r>
              <a:rPr lang="en-US" sz="2400" dirty="0" smtClean="0"/>
              <a:t>Process and Procedures</a:t>
            </a:r>
          </a:p>
          <a:p>
            <a:r>
              <a:rPr lang="en-US" sz="2400" dirty="0" smtClean="0"/>
              <a:t>Contact Benefits Team:</a:t>
            </a:r>
          </a:p>
          <a:p>
            <a:pPr lvl="1"/>
            <a:r>
              <a:rPr lang="en-US" sz="2400" dirty="0"/>
              <a:t>Lisa Taylor, </a:t>
            </a:r>
            <a:r>
              <a:rPr lang="en-US" sz="2400" dirty="0">
                <a:hlinkClick r:id="rId3"/>
              </a:rPr>
              <a:t>ltaylor16@twu.edu</a:t>
            </a:r>
            <a:r>
              <a:rPr lang="en-US" sz="2400" dirty="0"/>
              <a:t>, 940-898-3542</a:t>
            </a:r>
          </a:p>
          <a:p>
            <a:pPr lvl="1"/>
            <a:r>
              <a:rPr lang="en-US" sz="2400" dirty="0"/>
              <a:t>Angela Cagle, </a:t>
            </a:r>
            <a:r>
              <a:rPr lang="en-US" sz="2400" dirty="0">
                <a:hlinkClick r:id="rId4"/>
              </a:rPr>
              <a:t>acagle@twu.edu</a:t>
            </a:r>
            <a:r>
              <a:rPr lang="en-US" sz="2400" dirty="0"/>
              <a:t>, 940-898-3552</a:t>
            </a:r>
          </a:p>
          <a:p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83589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Recent Employee Friendly Policies &amp; Programs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Pioneer Assistance Scholarships (PAS</a:t>
            </a:r>
            <a:r>
              <a:rPr lang="en-US" sz="1600" dirty="0" smtClean="0"/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Employee Emergency Assistance Fund (EEAF)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 smtClean="0"/>
              <a:t>Voluntary Benefits</a:t>
            </a:r>
            <a:endParaRPr lang="en-US" sz="16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 smtClean="0"/>
              <a:t>Pets </a:t>
            </a:r>
            <a:r>
              <a:rPr lang="en-US" sz="1600" dirty="0"/>
              <a:t>at Work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Affinity Groups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Recognition Leave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Workplace Wellness and Exercise Program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Worksite Nursing Mothers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Flex Work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smtClean="0"/>
              <a:t>Staff </a:t>
            </a:r>
            <a:r>
              <a:rPr lang="en-US" sz="1600" dirty="0" smtClean="0"/>
              <a:t>Council Development Grants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 smtClean="0"/>
              <a:t>Same Sex Spouses/Partner Benefits</a:t>
            </a:r>
          </a:p>
          <a:p>
            <a:pPr lvl="1"/>
            <a:endParaRPr lang="en-US" sz="1800" dirty="0"/>
          </a:p>
          <a:p>
            <a:pPr lvl="1"/>
            <a:endParaRPr lang="en-US" sz="1600" dirty="0"/>
          </a:p>
          <a:p>
            <a:pPr lvl="1"/>
            <a:endParaRPr lang="en-US" sz="1600" dirty="0"/>
          </a:p>
          <a:p>
            <a:pPr lvl="1"/>
            <a:endParaRPr lang="en-US" sz="1600" dirty="0" smtClean="0"/>
          </a:p>
          <a:p>
            <a:pPr lvl="1"/>
            <a:endParaRPr lang="en-US" sz="1600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4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 smtClean="0"/>
              <a:t>Telecommuting Challenges and Solutions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921" y="846405"/>
            <a:ext cx="8229600" cy="3366299"/>
          </a:xfrm>
        </p:spPr>
        <p:txBody>
          <a:bodyPr/>
          <a:lstStyle/>
          <a:p>
            <a:r>
              <a:rPr lang="en-US" sz="2800" dirty="0" smtClean="0">
                <a:solidFill>
                  <a:srgbClr val="781426"/>
                </a:solidFill>
              </a:rPr>
              <a:t>Challenge: </a:t>
            </a:r>
            <a:r>
              <a:rPr lang="en-US" sz="2000" dirty="0" smtClean="0"/>
              <a:t>Failure to set Goals, Standards and </a:t>
            </a:r>
            <a:r>
              <a:rPr lang="en-US" sz="2000" dirty="0"/>
              <a:t>E</a:t>
            </a:r>
            <a:r>
              <a:rPr lang="en-US" sz="2000" dirty="0" smtClean="0"/>
              <a:t>xpectations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781426"/>
                </a:solidFill>
              </a:rPr>
              <a:t>Possible Solution</a:t>
            </a:r>
            <a:r>
              <a:rPr lang="en-US" dirty="0" smtClean="0">
                <a:solidFill>
                  <a:srgbClr val="781426"/>
                </a:solidFill>
              </a:rPr>
              <a:t>: </a:t>
            </a:r>
            <a:r>
              <a:rPr lang="en-US" sz="2000" dirty="0" smtClean="0"/>
              <a:t>Establish Clear Understanding:</a:t>
            </a:r>
            <a:endParaRPr lang="en-US" sz="24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4307646"/>
              </p:ext>
            </p:extLst>
          </p:nvPr>
        </p:nvGraphicFramePr>
        <p:xfrm>
          <a:off x="940921" y="2468170"/>
          <a:ext cx="7105800" cy="17546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68600"/>
                <a:gridCol w="2368600"/>
                <a:gridCol w="2368600"/>
              </a:tblGrid>
              <a:tr h="570110"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rgbClr val="781426"/>
                          </a:solidFill>
                        </a:rPr>
                        <a:t>Telecommuting</a:t>
                      </a:r>
                      <a:r>
                        <a:rPr lang="en-US" sz="1600" b="0" baseline="0" dirty="0" smtClean="0">
                          <a:solidFill>
                            <a:srgbClr val="781426"/>
                          </a:solidFill>
                        </a:rPr>
                        <a:t> Hours</a:t>
                      </a:r>
                      <a:endParaRPr lang="en-US" sz="1600" b="0" dirty="0">
                        <a:solidFill>
                          <a:srgbClr val="78142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rgbClr val="781426"/>
                          </a:solidFill>
                        </a:rPr>
                        <a:t>Onsite</a:t>
                      </a:r>
                      <a:r>
                        <a:rPr lang="en-US" sz="1600" b="0" baseline="0" dirty="0" smtClean="0">
                          <a:solidFill>
                            <a:srgbClr val="781426"/>
                          </a:solidFill>
                        </a:rPr>
                        <a:t> Meeting Requirements</a:t>
                      </a:r>
                      <a:endParaRPr lang="en-US" sz="1600" b="0" dirty="0">
                        <a:solidFill>
                          <a:srgbClr val="78142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rgbClr val="781426"/>
                          </a:solidFill>
                        </a:rPr>
                        <a:t>Communication Expectations</a:t>
                      </a:r>
                      <a:endParaRPr lang="en-US" sz="1600" b="0" dirty="0">
                        <a:solidFill>
                          <a:srgbClr val="781426"/>
                        </a:solidFill>
                      </a:endParaRPr>
                    </a:p>
                  </a:txBody>
                  <a:tcPr/>
                </a:tc>
              </a:tr>
              <a:tr h="577966"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rgbClr val="781426"/>
                          </a:solidFill>
                        </a:rPr>
                        <a:t>Individual</a:t>
                      </a:r>
                      <a:r>
                        <a:rPr lang="en-US" sz="1600" b="0" baseline="0" dirty="0" smtClean="0">
                          <a:solidFill>
                            <a:srgbClr val="781426"/>
                          </a:solidFill>
                        </a:rPr>
                        <a:t> and Team Goals</a:t>
                      </a:r>
                      <a:endParaRPr lang="en-US" sz="1600" b="0" dirty="0">
                        <a:solidFill>
                          <a:srgbClr val="78142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rgbClr val="781426"/>
                          </a:solidFill>
                        </a:rPr>
                        <a:t>Cross</a:t>
                      </a:r>
                      <a:r>
                        <a:rPr lang="en-US" sz="1600" b="0" baseline="0" dirty="0" smtClean="0">
                          <a:solidFill>
                            <a:srgbClr val="781426"/>
                          </a:solidFill>
                        </a:rPr>
                        <a:t> Training &amp; Backup Responsibilities</a:t>
                      </a:r>
                      <a:endParaRPr lang="en-US" sz="1600" b="0" dirty="0">
                        <a:solidFill>
                          <a:srgbClr val="78142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rgbClr val="781426"/>
                          </a:solidFill>
                        </a:rPr>
                        <a:t>Technology</a:t>
                      </a:r>
                      <a:r>
                        <a:rPr lang="en-US" sz="1600" b="0" baseline="0" dirty="0" smtClean="0">
                          <a:solidFill>
                            <a:srgbClr val="781426"/>
                          </a:solidFill>
                        </a:rPr>
                        <a:t> Requirements</a:t>
                      </a:r>
                      <a:endParaRPr lang="en-US" sz="1600" b="0" dirty="0">
                        <a:solidFill>
                          <a:srgbClr val="781426"/>
                        </a:solidFill>
                      </a:endParaRPr>
                    </a:p>
                  </a:txBody>
                  <a:tcPr/>
                </a:tc>
              </a:tr>
              <a:tr h="596457"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rgbClr val="781426"/>
                          </a:solidFill>
                        </a:rPr>
                        <a:t>Performance</a:t>
                      </a:r>
                      <a:r>
                        <a:rPr lang="en-US" sz="1600" b="0" baseline="0" dirty="0" smtClean="0">
                          <a:solidFill>
                            <a:srgbClr val="781426"/>
                          </a:solidFill>
                        </a:rPr>
                        <a:t> Standards</a:t>
                      </a:r>
                      <a:endParaRPr lang="en-US" sz="1600" b="0" dirty="0">
                        <a:solidFill>
                          <a:srgbClr val="78142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rgbClr val="781426"/>
                          </a:solidFill>
                        </a:rPr>
                        <a:t>Each Member’s Role</a:t>
                      </a:r>
                      <a:endParaRPr lang="en-US" sz="1600" b="0" dirty="0">
                        <a:solidFill>
                          <a:srgbClr val="78142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rgbClr val="781426"/>
                          </a:solidFill>
                        </a:rPr>
                        <a:t>Success</a:t>
                      </a:r>
                      <a:r>
                        <a:rPr lang="en-US" sz="1600" b="0" baseline="0" dirty="0" smtClean="0">
                          <a:solidFill>
                            <a:srgbClr val="781426"/>
                          </a:solidFill>
                        </a:rPr>
                        <a:t> Measurements</a:t>
                      </a:r>
                      <a:endParaRPr lang="en-US" sz="1600" b="0" dirty="0">
                        <a:solidFill>
                          <a:srgbClr val="781426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7517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 smtClean="0"/>
              <a:t>Telecommuting Challenges and Solutions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850392"/>
            <a:ext cx="8229600" cy="3366299"/>
          </a:xfrm>
        </p:spPr>
        <p:txBody>
          <a:bodyPr/>
          <a:lstStyle/>
          <a:p>
            <a:r>
              <a:rPr lang="en-US" sz="2800" dirty="0" smtClean="0">
                <a:solidFill>
                  <a:srgbClr val="781426"/>
                </a:solidFill>
              </a:rPr>
              <a:t>Challenge: </a:t>
            </a:r>
            <a:r>
              <a:rPr lang="en-US" sz="2000" dirty="0" smtClean="0"/>
              <a:t>Communication and Collaboration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781426"/>
                </a:solidFill>
              </a:rPr>
              <a:t>Possible Solutions</a:t>
            </a:r>
            <a:r>
              <a:rPr lang="en-US" dirty="0" smtClean="0">
                <a:solidFill>
                  <a:srgbClr val="781426"/>
                </a:solidFill>
              </a:rPr>
              <a:t>:</a:t>
            </a:r>
            <a:endParaRPr lang="en-US" sz="2000" dirty="0" smtClean="0">
              <a:solidFill>
                <a:srgbClr val="781426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800" dirty="0" smtClean="0"/>
              <a:t>Establish Regular Communication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800" dirty="0" smtClean="0"/>
              <a:t>Utilize Technology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800" dirty="0" smtClean="0"/>
              <a:t>Team Building Days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800" dirty="0" smtClean="0"/>
              <a:t>Partial Telecommuting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800" dirty="0" smtClean="0"/>
              <a:t>Onsite Celebrations of Achievements and Milestones</a:t>
            </a:r>
          </a:p>
          <a:p>
            <a:pPr marL="457200" lvl="1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0102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Telecommuting Challenges and Solutions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850392"/>
            <a:ext cx="8229600" cy="3366299"/>
          </a:xfrm>
        </p:spPr>
        <p:txBody>
          <a:bodyPr/>
          <a:lstStyle/>
          <a:p>
            <a:r>
              <a:rPr lang="en-US" sz="2800" dirty="0" smtClean="0">
                <a:solidFill>
                  <a:srgbClr val="781426"/>
                </a:solidFill>
              </a:rPr>
              <a:t>Challenge: </a:t>
            </a:r>
            <a:r>
              <a:rPr lang="en-US" sz="2000" dirty="0" smtClean="0"/>
              <a:t>Managing Telecommuting Problems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781426"/>
                </a:solidFill>
              </a:rPr>
              <a:t>Possible Solutions: </a:t>
            </a:r>
            <a:endParaRPr lang="en-US" sz="2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One-on-One Meetings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Document Infractions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Address Issues</a:t>
            </a:r>
            <a:endParaRPr lang="en-US" sz="1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Make Adjustments</a:t>
            </a:r>
          </a:p>
          <a:p>
            <a:pPr marL="457200" lvl="1" indent="0">
              <a:buNone/>
            </a:pPr>
            <a:endParaRPr lang="en-US" sz="18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en-US" sz="18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en-US" sz="12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0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Telecommuting Challenges and Solutions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789432"/>
            <a:ext cx="8229600" cy="3366299"/>
          </a:xfrm>
        </p:spPr>
        <p:txBody>
          <a:bodyPr/>
          <a:lstStyle/>
          <a:p>
            <a:r>
              <a:rPr lang="en-US" sz="2800" dirty="0" smtClean="0">
                <a:solidFill>
                  <a:srgbClr val="781426"/>
                </a:solidFill>
              </a:rPr>
              <a:t>Challenge: </a:t>
            </a:r>
            <a:r>
              <a:rPr lang="en-US" sz="2000" dirty="0" smtClean="0"/>
              <a:t>When the Decision is “No” or “Rescind”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781426"/>
                </a:solidFill>
              </a:rPr>
              <a:t>Possible Solution</a:t>
            </a:r>
            <a:r>
              <a:rPr lang="en-US" dirty="0" smtClean="0">
                <a:solidFill>
                  <a:srgbClr val="781426"/>
                </a:solidFill>
              </a:rPr>
              <a:t>: </a:t>
            </a:r>
            <a:endParaRPr lang="en-US" sz="20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Face to Face Meeting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Justification in Writing</a:t>
            </a:r>
            <a:endParaRPr lang="en-US" sz="1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Leadership Decision</a:t>
            </a:r>
            <a:endParaRPr lang="en-US" sz="1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Not an Entitlement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Review Prior Documentation</a:t>
            </a:r>
          </a:p>
          <a:p>
            <a:pPr marL="457200" lvl="1" indent="0">
              <a:buNone/>
            </a:pPr>
            <a:endParaRPr lang="en-US" sz="16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en-US" sz="16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en-US" sz="12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305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Trial Period Option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Following Pre-Discussion and VP Approval of Consideration:</a:t>
            </a:r>
          </a:p>
          <a:p>
            <a:pPr lvl="1"/>
            <a:r>
              <a:rPr lang="en-US" sz="2000" dirty="0" smtClean="0"/>
              <a:t>Consider Option to Implement a Trial Period (3 months.)</a:t>
            </a:r>
          </a:p>
          <a:p>
            <a:pPr lvl="2"/>
            <a:r>
              <a:rPr lang="en-US" sz="1600" dirty="0" smtClean="0"/>
              <a:t>Unchartered Territory</a:t>
            </a:r>
          </a:p>
          <a:p>
            <a:pPr lvl="2"/>
            <a:r>
              <a:rPr lang="en-US" sz="1600" dirty="0" smtClean="0"/>
              <a:t>No Current Evidence of Success</a:t>
            </a:r>
          </a:p>
          <a:p>
            <a:pPr lvl="2"/>
            <a:r>
              <a:rPr lang="en-US" sz="1600" dirty="0" smtClean="0"/>
              <a:t>Consider Making Evaluation Based on Evidence</a:t>
            </a:r>
          </a:p>
          <a:p>
            <a:pPr lvl="2"/>
            <a:r>
              <a:rPr lang="en-US" sz="1600" dirty="0" smtClean="0"/>
              <a:t>Supervisor and/or Employee may not want to Continue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336998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Telecommuting Policy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Must Maintain Remote Worksite and Perform Work in State of Texas</a:t>
            </a:r>
          </a:p>
          <a:p>
            <a:r>
              <a:rPr lang="en-US" sz="2400" dirty="0" smtClean="0"/>
              <a:t>Not a Substitute for Child (Daycare) or Elder Care</a:t>
            </a:r>
          </a:p>
          <a:p>
            <a:r>
              <a:rPr lang="en-US" sz="2400" dirty="0" smtClean="0"/>
              <a:t>Scheduled Remote Worksite Visits </a:t>
            </a:r>
          </a:p>
          <a:p>
            <a:r>
              <a:rPr lang="en-US" sz="2400" dirty="0" smtClean="0"/>
              <a:t>Secure Confidential Information at Remote Site</a:t>
            </a:r>
          </a:p>
        </p:txBody>
      </p:sp>
    </p:spTree>
    <p:extLst>
      <p:ext uri="{BB962C8B-B14F-4D97-AF65-F5344CB8AC3E}">
        <p14:creationId xmlns:p14="http://schemas.microsoft.com/office/powerpoint/2010/main" val="251158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25490" y="4112245"/>
            <a:ext cx="2161310" cy="5911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Telecommuting Equipment &amp; Supplies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500" dirty="0" smtClean="0"/>
              <a:t>Telecommuters will Provide Own Computer, Computer Peripherals, and Internet </a:t>
            </a:r>
            <a:r>
              <a:rPr lang="en-US" sz="1500" dirty="0"/>
              <a:t>A</a:t>
            </a:r>
            <a:r>
              <a:rPr lang="en-US" sz="1500" dirty="0" smtClean="0"/>
              <a:t>ccess</a:t>
            </a:r>
          </a:p>
          <a:p>
            <a:r>
              <a:rPr lang="en-US" sz="1500" dirty="0" smtClean="0"/>
              <a:t>Department may Choose to Purchase and Provide Some Equipment (e.g., a computer desktop or laptop)</a:t>
            </a:r>
          </a:p>
          <a:p>
            <a:r>
              <a:rPr lang="en-US" sz="1500" dirty="0" smtClean="0"/>
              <a:t>Pre-Approval from Supervisor/Dept. Head Required for </a:t>
            </a:r>
            <a:r>
              <a:rPr lang="en-US" sz="1500" dirty="0"/>
              <a:t>S</a:t>
            </a:r>
            <a:r>
              <a:rPr lang="en-US" sz="1500" dirty="0" smtClean="0"/>
              <a:t>upplies or Equipment Taken Offsite</a:t>
            </a:r>
          </a:p>
          <a:p>
            <a:r>
              <a:rPr lang="en-US" sz="1500" dirty="0" smtClean="0"/>
              <a:t>Must use University Approved Protective </a:t>
            </a:r>
            <a:r>
              <a:rPr lang="en-US" sz="1500" dirty="0"/>
              <a:t>S</a:t>
            </a:r>
            <a:r>
              <a:rPr lang="en-US" sz="1500" dirty="0" smtClean="0"/>
              <a:t>oftware, Like Anti-Virus Software and Malware Protection (this would come standard on TWU-owned equipment)</a:t>
            </a:r>
          </a:p>
          <a:p>
            <a:r>
              <a:rPr lang="en-US" sz="1500" dirty="0" smtClean="0"/>
              <a:t>Employees will Provide for the Physical Labor, Transportation and Installation of TWU Owned-Equipment and Applications (although </a:t>
            </a:r>
            <a:r>
              <a:rPr lang="en-US" sz="1500" dirty="0"/>
              <a:t>S</a:t>
            </a:r>
            <a:r>
              <a:rPr lang="en-US" sz="1500" dirty="0" smtClean="0"/>
              <a:t>ervice Desk agents are capable of walking folks through application install questions over the phone)</a:t>
            </a:r>
          </a:p>
          <a:p>
            <a:r>
              <a:rPr lang="en-US" sz="1500" dirty="0" smtClean="0"/>
              <a:t>Employees will Bring TWU-</a:t>
            </a:r>
            <a:r>
              <a:rPr lang="en-US" sz="1500" dirty="0"/>
              <a:t>O</a:t>
            </a:r>
            <a:r>
              <a:rPr lang="en-US" sz="1500" dirty="0" smtClean="0"/>
              <a:t>wned Computers Back to Campus to Office of Technology Once Each Quarter for Updates. (this can be scheduled through the Service Desk)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858656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Telecommuting Agreements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38893"/>
            <a:ext cx="8229600" cy="3366299"/>
          </a:xfrm>
        </p:spPr>
        <p:txBody>
          <a:bodyPr/>
          <a:lstStyle/>
          <a:p>
            <a:r>
              <a:rPr lang="en-US" sz="2200" dirty="0" smtClean="0"/>
              <a:t>Telecommuting Requests may be Considered Starting January 2, 2018</a:t>
            </a:r>
          </a:p>
          <a:p>
            <a:pPr lvl="1"/>
            <a:r>
              <a:rPr lang="en-US" sz="2000" dirty="0" smtClean="0"/>
              <a:t>Steps:</a:t>
            </a:r>
          </a:p>
          <a:p>
            <a:pPr lvl="2"/>
            <a:r>
              <a:rPr lang="en-US" sz="1800" dirty="0" smtClean="0"/>
              <a:t>Request from Employee (Verbal or Written)</a:t>
            </a:r>
          </a:p>
          <a:p>
            <a:pPr lvl="2"/>
            <a:r>
              <a:rPr lang="en-US" sz="1800" dirty="0" smtClean="0"/>
              <a:t>Response by Supervisor </a:t>
            </a:r>
          </a:p>
          <a:p>
            <a:pPr lvl="3"/>
            <a:r>
              <a:rPr lang="en-US" sz="1800" dirty="0" smtClean="0"/>
              <a:t>Requests may be Considered January 2, 2018</a:t>
            </a:r>
          </a:p>
          <a:p>
            <a:pPr lvl="3"/>
            <a:r>
              <a:rPr lang="en-US" sz="1800" dirty="0" smtClean="0"/>
              <a:t>Division VP Approval of Eligible Positions to be Considered</a:t>
            </a:r>
          </a:p>
          <a:p>
            <a:pPr lvl="2"/>
            <a:r>
              <a:rPr lang="en-US" sz="1800" dirty="0" smtClean="0"/>
              <a:t>Supervisor Works through the Chain of Command and Obtains Prior Approval </a:t>
            </a:r>
            <a:r>
              <a:rPr lang="en-US" sz="1800" u="sng" dirty="0" smtClean="0"/>
              <a:t>of Positions to be Considered</a:t>
            </a:r>
            <a:r>
              <a:rPr lang="en-US" sz="1800" dirty="0" smtClean="0"/>
              <a:t> by Division VP</a:t>
            </a:r>
          </a:p>
          <a:p>
            <a:pPr lvl="2"/>
            <a:endParaRPr lang="en-US" sz="1600" i="1" dirty="0" smtClean="0"/>
          </a:p>
          <a:p>
            <a:pPr lvl="2"/>
            <a:endParaRPr lang="en-US" sz="1000" dirty="0"/>
          </a:p>
          <a:p>
            <a:pPr lvl="3"/>
            <a:endParaRPr lang="en-US" sz="1000" dirty="0" smtClean="0"/>
          </a:p>
          <a:p>
            <a:pPr lvl="3"/>
            <a:endParaRPr lang="en-US" sz="1000" dirty="0" smtClean="0"/>
          </a:p>
          <a:p>
            <a:pPr marL="1371600" lvl="3" indent="0">
              <a:buNone/>
            </a:pPr>
            <a:endParaRPr lang="en-US" sz="1000" dirty="0" smtClean="0"/>
          </a:p>
          <a:p>
            <a:pPr marL="914400" lvl="2" indent="0">
              <a:buNone/>
            </a:pPr>
            <a:r>
              <a:rPr lang="en-US" sz="1400" dirty="0" smtClean="0"/>
              <a:t>	</a:t>
            </a:r>
          </a:p>
          <a:p>
            <a:pPr marL="914400" lvl="2" indent="0">
              <a:buNone/>
            </a:pPr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132345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Telecommuting Agreements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38893"/>
            <a:ext cx="8229600" cy="3366299"/>
          </a:xfrm>
        </p:spPr>
        <p:txBody>
          <a:bodyPr/>
          <a:lstStyle/>
          <a:p>
            <a:pPr lvl="1"/>
            <a:r>
              <a:rPr lang="en-US" sz="2000" dirty="0" smtClean="0"/>
              <a:t>Steps (cont.)</a:t>
            </a:r>
            <a:endParaRPr lang="en-US" sz="2000" dirty="0"/>
          </a:p>
          <a:p>
            <a:pPr lvl="2"/>
            <a:r>
              <a:rPr lang="en-US" sz="1800" dirty="0" smtClean="0"/>
              <a:t>Division VP Communicates their View of Eligible Positions to be Considered</a:t>
            </a:r>
          </a:p>
          <a:p>
            <a:pPr lvl="2"/>
            <a:r>
              <a:rPr lang="en-US" sz="1800" dirty="0" smtClean="0"/>
              <a:t>Following Discussion and Prior Approval, Supervisor and Employee Work Together to Complete the Telecommuting Agreement</a:t>
            </a:r>
          </a:p>
          <a:p>
            <a:pPr lvl="2"/>
            <a:r>
              <a:rPr lang="en-US" sz="1800" dirty="0" smtClean="0"/>
              <a:t>Supervisor Submits Telecommuting Agreement through the Chain of Command for Consideration </a:t>
            </a:r>
          </a:p>
          <a:p>
            <a:pPr lvl="2"/>
            <a:r>
              <a:rPr lang="en-US" sz="1800" dirty="0" smtClean="0"/>
              <a:t>Division VP Approval or Denial</a:t>
            </a:r>
          </a:p>
          <a:p>
            <a:pPr lvl="2"/>
            <a:endParaRPr lang="en-US" sz="1600" dirty="0" smtClean="0"/>
          </a:p>
          <a:p>
            <a:pPr lvl="2"/>
            <a:endParaRPr lang="en-US" sz="1600" dirty="0"/>
          </a:p>
          <a:p>
            <a:pPr lvl="3"/>
            <a:endParaRPr lang="en-US" sz="1600" dirty="0" smtClean="0"/>
          </a:p>
          <a:p>
            <a:pPr lvl="3"/>
            <a:endParaRPr lang="en-US" sz="1000" dirty="0" smtClean="0"/>
          </a:p>
          <a:p>
            <a:pPr marL="1371600" lvl="3" indent="0">
              <a:buNone/>
            </a:pPr>
            <a:endParaRPr lang="en-US" sz="1000" dirty="0" smtClean="0"/>
          </a:p>
          <a:p>
            <a:pPr marL="914400" lvl="2" indent="0">
              <a:buNone/>
            </a:pPr>
            <a:r>
              <a:rPr lang="en-US" sz="1400" dirty="0" smtClean="0"/>
              <a:t>	</a:t>
            </a:r>
          </a:p>
          <a:p>
            <a:pPr marL="914400" lvl="2" indent="0">
              <a:buNone/>
            </a:pPr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284163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Telecommuting Agreements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38893"/>
            <a:ext cx="8229600" cy="3366299"/>
          </a:xfrm>
        </p:spPr>
        <p:txBody>
          <a:bodyPr/>
          <a:lstStyle/>
          <a:p>
            <a:r>
              <a:rPr lang="en-US" sz="2200" dirty="0" smtClean="0"/>
              <a:t>Telecommuting Agreements Required of all Telecommuting Arrangements of Staff Employees</a:t>
            </a:r>
          </a:p>
          <a:p>
            <a:r>
              <a:rPr lang="en-US" sz="2200" dirty="0" smtClean="0"/>
              <a:t>Required Chain of Command Approval Including the Division VP</a:t>
            </a:r>
          </a:p>
          <a:p>
            <a:r>
              <a:rPr lang="en-US" sz="2200" dirty="0" smtClean="0"/>
              <a:t>Must be Reviewed no later than 12 Months</a:t>
            </a:r>
          </a:p>
          <a:p>
            <a:r>
              <a:rPr lang="en-US" sz="2200" dirty="0" smtClean="0"/>
              <a:t>Employment at Will Preserved; Not an Employment Contract</a:t>
            </a:r>
          </a:p>
        </p:txBody>
      </p:sp>
    </p:spTree>
    <p:extLst>
      <p:ext uri="{BB962C8B-B14F-4D97-AF65-F5344CB8AC3E}">
        <p14:creationId xmlns:p14="http://schemas.microsoft.com/office/powerpoint/2010/main" val="34086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Flex Work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6990" y="1075394"/>
            <a:ext cx="8229600" cy="3366299"/>
          </a:xfrm>
        </p:spPr>
        <p:txBody>
          <a:bodyPr/>
          <a:lstStyle/>
          <a:p>
            <a:r>
              <a:rPr lang="en-US" sz="2400" dirty="0" smtClean="0"/>
              <a:t>Standard </a:t>
            </a:r>
            <a:r>
              <a:rPr lang="en-US" sz="2400" dirty="0"/>
              <a:t>Work Schedule: M-F,  </a:t>
            </a:r>
            <a:r>
              <a:rPr lang="en-US" sz="2400" dirty="0" smtClean="0"/>
              <a:t>8-5</a:t>
            </a:r>
          </a:p>
          <a:p>
            <a:r>
              <a:rPr lang="en-US" sz="2400" dirty="0" smtClean="0"/>
              <a:t>Varied Schedule</a:t>
            </a:r>
          </a:p>
          <a:p>
            <a:r>
              <a:rPr lang="en-US" sz="2400" dirty="0" smtClean="0"/>
              <a:t>Launched September, 2015</a:t>
            </a:r>
          </a:p>
          <a:p>
            <a:r>
              <a:rPr lang="en-US" sz="2400" dirty="0" smtClean="0"/>
              <a:t>Examples</a:t>
            </a:r>
          </a:p>
          <a:p>
            <a:pPr marL="457200" lvl="1" indent="0">
              <a:buNone/>
            </a:pPr>
            <a:endParaRPr lang="en-US" sz="1600" dirty="0"/>
          </a:p>
          <a:p>
            <a:pPr marL="457200" lvl="1" indent="0">
              <a:buNone/>
            </a:pPr>
            <a:endParaRPr lang="en-US" sz="1600" dirty="0" smtClean="0"/>
          </a:p>
          <a:p>
            <a:pPr lvl="1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7031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Telecommuting Agreements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38893"/>
            <a:ext cx="8229600" cy="3366299"/>
          </a:xfrm>
        </p:spPr>
        <p:txBody>
          <a:bodyPr/>
          <a:lstStyle/>
          <a:p>
            <a:r>
              <a:rPr lang="en-US" sz="2200" dirty="0" smtClean="0"/>
              <a:t>University may Terminate Agreement w/ Notice, Employee may Request Termination</a:t>
            </a:r>
          </a:p>
          <a:p>
            <a:r>
              <a:rPr lang="en-US" sz="2200" dirty="0" smtClean="0"/>
              <a:t>University may Terminate w/ out Notice </a:t>
            </a:r>
          </a:p>
          <a:p>
            <a:r>
              <a:rPr lang="en-US" sz="2200" dirty="0" smtClean="0"/>
              <a:t>Where Conflicts Arise Appeals Follow the Chain of Command with Final Appeal to Division VP</a:t>
            </a:r>
          </a:p>
          <a:p>
            <a:r>
              <a:rPr lang="en-US" sz="2200" dirty="0" smtClean="0"/>
              <a:t>VP Decision is Final</a:t>
            </a:r>
            <a:endParaRPr lang="en-US" sz="2200" dirty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12676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Telecommuting Agreement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967215"/>
            <a:ext cx="6697066" cy="360535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267326" y="1578321"/>
            <a:ext cx="1946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781426"/>
                </a:solidFill>
              </a:rPr>
              <a:t>PROPOSED</a:t>
            </a:r>
          </a:p>
          <a:p>
            <a:r>
              <a:rPr lang="en-US" b="1" dirty="0" smtClean="0">
                <a:solidFill>
                  <a:srgbClr val="781426"/>
                </a:solidFill>
              </a:rPr>
              <a:t>EFFECTIVE DATE</a:t>
            </a:r>
            <a:endParaRPr lang="en-US" b="1" dirty="0">
              <a:solidFill>
                <a:srgbClr val="781426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30748" y="3076079"/>
            <a:ext cx="1946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781426"/>
                </a:solidFill>
              </a:rPr>
              <a:t>ADA</a:t>
            </a:r>
            <a:endParaRPr lang="en-US" b="1" dirty="0">
              <a:solidFill>
                <a:srgbClr val="781426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97505" y="3582328"/>
            <a:ext cx="1946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781426"/>
                </a:solidFill>
              </a:rPr>
              <a:t>PROPOSED</a:t>
            </a:r>
          </a:p>
          <a:p>
            <a:r>
              <a:rPr lang="en-US" b="1" dirty="0" smtClean="0">
                <a:solidFill>
                  <a:srgbClr val="781426"/>
                </a:solidFill>
              </a:rPr>
              <a:t>LOCATION</a:t>
            </a:r>
            <a:endParaRPr lang="en-US" b="1" dirty="0">
              <a:solidFill>
                <a:srgbClr val="781426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57984" y="4468059"/>
            <a:ext cx="3799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781426"/>
                </a:solidFill>
              </a:rPr>
              <a:t>ATTACH PHOTO OR FLOOR PLAN</a:t>
            </a:r>
            <a:endParaRPr lang="en-US" b="1" dirty="0">
              <a:solidFill>
                <a:srgbClr val="781426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39893" y="2332802"/>
            <a:ext cx="1946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781426"/>
                </a:solidFill>
              </a:rPr>
              <a:t>Exempt/Non-Exempt</a:t>
            </a:r>
            <a:endParaRPr lang="en-US" b="1" dirty="0">
              <a:solidFill>
                <a:srgbClr val="7814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26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Telecommuting Agreement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310" y="922282"/>
            <a:ext cx="6082991" cy="38355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912883" y="1391458"/>
            <a:ext cx="1946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781426"/>
                </a:solidFill>
              </a:rPr>
              <a:t>PROPOSED</a:t>
            </a:r>
          </a:p>
          <a:p>
            <a:r>
              <a:rPr lang="en-US" b="1" dirty="0" smtClean="0">
                <a:solidFill>
                  <a:srgbClr val="781426"/>
                </a:solidFill>
              </a:rPr>
              <a:t>SCHEDULE</a:t>
            </a:r>
            <a:endParaRPr lang="en-US" b="1" dirty="0">
              <a:solidFill>
                <a:srgbClr val="781426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8132" y="3137267"/>
            <a:ext cx="1946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781426"/>
                </a:solidFill>
              </a:rPr>
              <a:t>TYPICAL ASSIGNMENTS</a:t>
            </a:r>
            <a:endParaRPr lang="en-US" b="1" dirty="0">
              <a:solidFill>
                <a:srgbClr val="7814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935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Telecommuting Agreement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365" y="991333"/>
            <a:ext cx="6835301" cy="33703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050795" y="1905704"/>
            <a:ext cx="19464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781426"/>
                </a:solidFill>
              </a:rPr>
              <a:t>UNIVERSITY EQUIPMENT &amp; SOFTWARE</a:t>
            </a:r>
            <a:endParaRPr lang="en-US" b="1" dirty="0">
              <a:solidFill>
                <a:srgbClr val="781426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47146" y="3269227"/>
            <a:ext cx="1946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781426"/>
                </a:solidFill>
              </a:rPr>
              <a:t>COMMUNICATION</a:t>
            </a:r>
            <a:endParaRPr lang="en-US" b="1" dirty="0">
              <a:solidFill>
                <a:srgbClr val="7814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038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Telecommuting Agreement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38" y="1063229"/>
            <a:ext cx="6515102" cy="33167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088863" y="1695434"/>
            <a:ext cx="1946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781426"/>
                </a:solidFill>
              </a:rPr>
              <a:t>PERFORMANCE EXPECTATIONS, MEASURES &amp; FEEDBACK</a:t>
            </a:r>
            <a:endParaRPr lang="en-US" b="1" dirty="0">
              <a:solidFill>
                <a:srgbClr val="781426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88862" y="3169640"/>
            <a:ext cx="19464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781426"/>
                </a:solidFill>
              </a:rPr>
              <a:t>OTHER </a:t>
            </a:r>
          </a:p>
          <a:p>
            <a:r>
              <a:rPr lang="en-US" b="1" dirty="0" smtClean="0">
                <a:solidFill>
                  <a:srgbClr val="781426"/>
                </a:solidFill>
              </a:rPr>
              <a:t>EXPECTATIONS &amp; CONDITIONS</a:t>
            </a:r>
            <a:endParaRPr lang="en-US" b="1" dirty="0">
              <a:solidFill>
                <a:srgbClr val="7814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077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Telecommuting Agreement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087" y="1039596"/>
            <a:ext cx="8220858" cy="30364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11359" y="3905318"/>
            <a:ext cx="575441" cy="30691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3136" y="4187006"/>
            <a:ext cx="6681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781426"/>
                </a:solidFill>
              </a:rPr>
              <a:t>Approved Agreements Forwarded to Amy Hall at ahall@twu.edu</a:t>
            </a:r>
          </a:p>
        </p:txBody>
      </p:sp>
    </p:spTree>
    <p:extLst>
      <p:ext uri="{BB962C8B-B14F-4D97-AF65-F5344CB8AC3E}">
        <p14:creationId xmlns:p14="http://schemas.microsoft.com/office/powerpoint/2010/main" val="872560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744" y="1547184"/>
            <a:ext cx="8229600" cy="1744655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FAQ available by January 2, 2018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929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Telecommuting 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Pilot Program &amp; Survey</a:t>
            </a:r>
          </a:p>
          <a:p>
            <a:r>
              <a:rPr lang="en-US" sz="2400" dirty="0" smtClean="0"/>
              <a:t>Changing Needs </a:t>
            </a:r>
          </a:p>
          <a:p>
            <a:r>
              <a:rPr lang="en-US" sz="2400" dirty="0" smtClean="0"/>
              <a:t>Telecommuting Benefits</a:t>
            </a:r>
          </a:p>
          <a:p>
            <a:r>
              <a:rPr lang="en-US" sz="2400" dirty="0" smtClean="0"/>
              <a:t>Benefits </a:t>
            </a:r>
            <a:r>
              <a:rPr lang="en-US" sz="2400" dirty="0"/>
              <a:t>Specific to TWU</a:t>
            </a:r>
          </a:p>
          <a:p>
            <a:pPr lvl="2"/>
            <a:r>
              <a:rPr lang="en-US" sz="1800" dirty="0"/>
              <a:t>Expected Increases </a:t>
            </a:r>
          </a:p>
          <a:p>
            <a:pPr lvl="3"/>
            <a:r>
              <a:rPr lang="en-US" sz="1600" dirty="0"/>
              <a:t>Quality</a:t>
            </a:r>
          </a:p>
          <a:p>
            <a:pPr lvl="3"/>
            <a:r>
              <a:rPr lang="en-US" sz="1600" dirty="0"/>
              <a:t>Quantity</a:t>
            </a:r>
          </a:p>
          <a:p>
            <a:pPr lvl="3"/>
            <a:r>
              <a:rPr lang="en-US" sz="1600" dirty="0"/>
              <a:t>Performance</a:t>
            </a:r>
          </a:p>
          <a:p>
            <a:pPr lvl="1"/>
            <a:endParaRPr lang="en-US" sz="1400" dirty="0"/>
          </a:p>
        </p:txBody>
      </p:sp>
      <p:sp>
        <p:nvSpPr>
          <p:cNvPr id="4" name="Up Arrow 3"/>
          <p:cNvSpPr/>
          <p:nvPr/>
        </p:nvSpPr>
        <p:spPr>
          <a:xfrm>
            <a:off x="4217591" y="3192622"/>
            <a:ext cx="611702" cy="1046831"/>
          </a:xfrm>
          <a:prstGeom prst="upArrow">
            <a:avLst/>
          </a:prstGeom>
          <a:solidFill>
            <a:srgbClr val="781426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72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Flex Work &amp; Telecommuting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6990" y="1075394"/>
            <a:ext cx="8229600" cy="3366299"/>
          </a:xfrm>
        </p:spPr>
        <p:txBody>
          <a:bodyPr/>
          <a:lstStyle/>
          <a:p>
            <a:r>
              <a:rPr lang="en-US" sz="2400" dirty="0" smtClean="0"/>
              <a:t>Expectations</a:t>
            </a:r>
          </a:p>
          <a:p>
            <a:pPr lvl="1"/>
            <a:r>
              <a:rPr lang="en-US" sz="2000" dirty="0" smtClean="0"/>
              <a:t>Primarily Onsite</a:t>
            </a:r>
          </a:p>
          <a:p>
            <a:pPr marL="457200" lvl="1" indent="0">
              <a:buNone/>
            </a:pPr>
            <a:r>
              <a:rPr lang="en-US" sz="1600" dirty="0" smtClean="0"/>
              <a:t>	Example:</a:t>
            </a:r>
          </a:p>
          <a:p>
            <a:pPr lvl="2"/>
            <a:r>
              <a:rPr lang="en-US" sz="1200" dirty="0" smtClean="0"/>
              <a:t>M</a:t>
            </a:r>
            <a:r>
              <a:rPr lang="en-US" sz="1200" dirty="0"/>
              <a:t>, T, W, (7-5 onsite) Th (7-5 </a:t>
            </a:r>
            <a:r>
              <a:rPr lang="en-US" sz="1200" dirty="0" smtClean="0"/>
              <a:t>telecommute) </a:t>
            </a:r>
            <a:r>
              <a:rPr lang="en-US" sz="1200" dirty="0"/>
              <a:t>F (7-11telecommute)</a:t>
            </a:r>
          </a:p>
          <a:p>
            <a:pPr lvl="1"/>
            <a:r>
              <a:rPr lang="en-US" sz="2000" dirty="0" smtClean="0"/>
              <a:t>Primarily Telecommuting Role</a:t>
            </a:r>
          </a:p>
          <a:p>
            <a:pPr marL="457200" lvl="1" indent="0">
              <a:buNone/>
            </a:pPr>
            <a:r>
              <a:rPr lang="en-US" sz="1600" dirty="0" smtClean="0"/>
              <a:t>	Example:</a:t>
            </a:r>
            <a:endParaRPr lang="en-US" sz="1600" dirty="0"/>
          </a:p>
          <a:p>
            <a:pPr lvl="2"/>
            <a:r>
              <a:rPr lang="en-US" sz="1200" dirty="0" smtClean="0"/>
              <a:t>M</a:t>
            </a:r>
            <a:r>
              <a:rPr lang="en-US" sz="1200" dirty="0"/>
              <a:t>, T</a:t>
            </a:r>
            <a:r>
              <a:rPr lang="en-US" sz="1200" dirty="0" smtClean="0"/>
              <a:t>, (</a:t>
            </a:r>
            <a:r>
              <a:rPr lang="en-US" sz="1200" dirty="0"/>
              <a:t>8-5 onsite</a:t>
            </a:r>
            <a:r>
              <a:rPr lang="en-US" sz="1200" dirty="0" smtClean="0"/>
              <a:t>) W, Th, F (8-5 telecommute)</a:t>
            </a:r>
          </a:p>
          <a:p>
            <a:r>
              <a:rPr lang="en-US" sz="2400" dirty="0" smtClean="0"/>
              <a:t>Telecommuting Agreements Require Division </a:t>
            </a:r>
            <a:r>
              <a:rPr lang="en-US" sz="2400" dirty="0"/>
              <a:t>VP </a:t>
            </a:r>
            <a:r>
              <a:rPr lang="en-US" sz="2400" dirty="0" smtClean="0"/>
              <a:t>Approval</a:t>
            </a:r>
            <a:endParaRPr lang="en-US" sz="2400" dirty="0"/>
          </a:p>
          <a:p>
            <a:pPr lvl="2"/>
            <a:endParaRPr lang="en-US" sz="1600" dirty="0"/>
          </a:p>
          <a:p>
            <a:pPr marL="457200" lvl="1" indent="0">
              <a:buNone/>
            </a:pPr>
            <a:endParaRPr lang="en-US" sz="1600" dirty="0"/>
          </a:p>
          <a:p>
            <a:pPr marL="457200" lvl="1" indent="0">
              <a:buNone/>
            </a:pPr>
            <a:endParaRPr lang="en-US" sz="1600" dirty="0"/>
          </a:p>
          <a:p>
            <a:pPr marL="457200" lvl="1" indent="0">
              <a:buNone/>
            </a:pPr>
            <a:endParaRPr lang="en-US" sz="1600" dirty="0"/>
          </a:p>
          <a:p>
            <a:pPr marL="457200" lvl="1" indent="0">
              <a:buNone/>
            </a:pPr>
            <a:endParaRPr lang="en-US" sz="1600" dirty="0"/>
          </a:p>
          <a:p>
            <a:pPr lvl="1"/>
            <a:endParaRPr lang="en-US" sz="1600" dirty="0"/>
          </a:p>
          <a:p>
            <a:pPr lvl="2"/>
            <a:endParaRPr lang="en-US" sz="1200" dirty="0" smtClean="0"/>
          </a:p>
        </p:txBody>
      </p:sp>
    </p:spTree>
    <p:extLst>
      <p:ext uri="{BB962C8B-B14F-4D97-AF65-F5344CB8AC3E}">
        <p14:creationId xmlns:p14="http://schemas.microsoft.com/office/powerpoint/2010/main" val="3765304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Telecommuting Position Eligibility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Expectations</a:t>
            </a:r>
            <a:r>
              <a:rPr lang="en-US" sz="2000" dirty="0" smtClean="0"/>
              <a:t>	</a:t>
            </a:r>
          </a:p>
          <a:p>
            <a:pPr lvl="1"/>
            <a:r>
              <a:rPr lang="en-US" sz="2200" dirty="0" smtClean="0"/>
              <a:t>Limited Eligibility &lt; 100</a:t>
            </a:r>
          </a:p>
          <a:p>
            <a:pPr lvl="1"/>
            <a:r>
              <a:rPr lang="en-US" sz="2200" dirty="0" smtClean="0"/>
              <a:t>Limited Approval &lt; 50 </a:t>
            </a:r>
          </a:p>
          <a:p>
            <a:pPr lvl="1"/>
            <a:r>
              <a:rPr lang="en-US" sz="2200" dirty="0" smtClean="0"/>
              <a:t>Division VP’s View of Eligibility </a:t>
            </a:r>
          </a:p>
          <a:p>
            <a:pPr lvl="1"/>
            <a:r>
              <a:rPr lang="en-US" sz="2200" dirty="0" smtClean="0"/>
              <a:t>VP Communication &amp; Understanding Prior to Employee Discussions</a:t>
            </a:r>
          </a:p>
          <a:p>
            <a:pPr marL="457200" lvl="1" indent="0">
              <a:buNone/>
            </a:pPr>
            <a:endParaRPr lang="en-US" sz="2200" dirty="0" smtClean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930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 smtClean="0"/>
              <a:t>Telecommuting Position Eligibility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Positions Generally not Eligible</a:t>
            </a:r>
          </a:p>
          <a:p>
            <a:pPr lvl="1"/>
            <a:r>
              <a:rPr lang="en-US" sz="2200" dirty="0" smtClean="0"/>
              <a:t>Onsite Job Duties</a:t>
            </a:r>
          </a:p>
          <a:p>
            <a:pPr lvl="1"/>
            <a:r>
              <a:rPr lang="en-US" sz="2200" dirty="0" smtClean="0"/>
              <a:t>Front Line </a:t>
            </a:r>
          </a:p>
          <a:p>
            <a:pPr lvl="1"/>
            <a:r>
              <a:rPr lang="en-US" sz="2200" dirty="0" smtClean="0"/>
              <a:t>Face to Face Interaction</a:t>
            </a:r>
          </a:p>
          <a:p>
            <a:pPr lvl="1"/>
            <a:r>
              <a:rPr lang="en-US" sz="2200" dirty="0" smtClean="0"/>
              <a:t>Access to Information &amp; Equipment</a:t>
            </a:r>
          </a:p>
          <a:p>
            <a:pPr lvl="1"/>
            <a:r>
              <a:rPr lang="en-US" sz="2200" dirty="0" smtClean="0"/>
              <a:t>Employees in a Training Phase</a:t>
            </a:r>
          </a:p>
          <a:p>
            <a:pPr lvl="1"/>
            <a:endParaRPr lang="en-US" sz="1600" dirty="0"/>
          </a:p>
          <a:p>
            <a:r>
              <a:rPr lang="en-US" sz="2400" dirty="0" smtClean="0"/>
              <a:t>Exempt &amp; Non-Exempt</a:t>
            </a:r>
            <a:endParaRPr lang="en-US" sz="2400" dirty="0"/>
          </a:p>
          <a:p>
            <a:pPr marL="457200" lvl="1" indent="0">
              <a:buNone/>
            </a:pPr>
            <a:endParaRPr lang="en-US" sz="2400" dirty="0" smtClean="0"/>
          </a:p>
          <a:p>
            <a:pPr marL="4572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69877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Telecommuting Position Eligibility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200" dirty="0" smtClean="0"/>
              <a:t>Limited Positions that may Generally be Eligible</a:t>
            </a:r>
            <a:endParaRPr lang="en-US" sz="2200" dirty="0"/>
          </a:p>
          <a:p>
            <a:pPr lvl="1"/>
            <a:r>
              <a:rPr lang="en-US" sz="2000" dirty="0" smtClean="0"/>
              <a:t>Typically Exempt, Professional Positions</a:t>
            </a:r>
          </a:p>
          <a:p>
            <a:pPr lvl="1"/>
            <a:r>
              <a:rPr lang="en-US" sz="2000" dirty="0" smtClean="0"/>
              <a:t>Supervision</a:t>
            </a:r>
          </a:p>
          <a:p>
            <a:pPr lvl="1"/>
            <a:r>
              <a:rPr lang="en-US" sz="2000" dirty="0" smtClean="0"/>
              <a:t>Daily Presence not Required</a:t>
            </a:r>
          </a:p>
          <a:p>
            <a:pPr lvl="1"/>
            <a:r>
              <a:rPr lang="en-US" sz="2000" dirty="0" smtClean="0"/>
              <a:t>Remote Work &amp; Productivity</a:t>
            </a:r>
          </a:p>
          <a:p>
            <a:pPr lvl="1"/>
            <a:r>
              <a:rPr lang="en-US" sz="2000" dirty="0" smtClean="0"/>
              <a:t>Limited Face to Face </a:t>
            </a:r>
          </a:p>
          <a:p>
            <a:pPr lvl="1"/>
            <a:r>
              <a:rPr lang="en-US" sz="2000" dirty="0" smtClean="0"/>
              <a:t>Work Performed Electronically</a:t>
            </a:r>
          </a:p>
          <a:p>
            <a:pPr lvl="1"/>
            <a:r>
              <a:rPr lang="en-US" sz="2000" dirty="0" smtClean="0"/>
              <a:t>Effective Remote Supervision</a:t>
            </a:r>
          </a:p>
          <a:p>
            <a:pPr marL="457200" lvl="1" indent="0">
              <a:buNone/>
            </a:pPr>
            <a:endParaRPr lang="en-US" sz="1800" dirty="0"/>
          </a:p>
          <a:p>
            <a:pPr marL="457200" lvl="1" indent="0">
              <a:buNone/>
            </a:pPr>
            <a:endParaRPr lang="en-US" sz="2000" dirty="0" smtClean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86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Characteristics of a Successful Telecommuter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Site Relatively Free from Interruptions</a:t>
            </a:r>
          </a:p>
          <a:p>
            <a:r>
              <a:rPr lang="en-US" sz="2000" dirty="0" smtClean="0"/>
              <a:t>Work – Life/Home – Life Boundaries</a:t>
            </a:r>
            <a:endParaRPr lang="en-US" sz="2000" dirty="0"/>
          </a:p>
        </p:txBody>
      </p:sp>
      <p:pic>
        <p:nvPicPr>
          <p:cNvPr id="4" name="Mh4f9AYRCZY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088490" y="2428812"/>
            <a:ext cx="3800245" cy="213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595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_Status xmlns="http://schemas.microsoft.com/sharepoint/v3/fields">Not Started</_Statu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E64AEEDD9B7A4D93545ACBE97D4615" ma:contentTypeVersion="2" ma:contentTypeDescription="Create a new document." ma:contentTypeScope="" ma:versionID="f49002b78e3a4a71b814eef46a983816">
  <xsd:schema xmlns:xsd="http://www.w3.org/2001/XMLSchema" xmlns:xs="http://www.w3.org/2001/XMLSchema" xmlns:p="http://schemas.microsoft.com/office/2006/metadata/properties" xmlns:ns2="http://schemas.microsoft.com/sharepoint/v3/fields" targetNamespace="http://schemas.microsoft.com/office/2006/metadata/properties" ma:root="true" ma:fieldsID="38f6db2dd0d9a0cf6a8dc37be32b365b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Status" minOccurs="0"/>
                <xsd:element ref="ns2:_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8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  <xsd:element name="_Version" ma:index="9" nillable="true" ma:displayName="Version" ma:internalName="_Ver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B6F2769-7194-4217-93D3-3AF3A4742282}">
  <ds:schemaRefs>
    <ds:schemaRef ds:uri="http://purl.org/dc/terms/"/>
    <ds:schemaRef ds:uri="http://purl.org/dc/elements/1.1/"/>
    <ds:schemaRef ds:uri="http://schemas.microsoft.com/office/infopath/2007/PartnerControls"/>
    <ds:schemaRef ds:uri="http://schemas.microsoft.com/sharepoint/v3/fields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4214858-785C-42F7-BE66-6D0E79395F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FNEMasterTemplateForThemePreview.pptx</Template>
  <TotalTime>4091</TotalTime>
  <Words>1278</Words>
  <Application>Microsoft Office PowerPoint</Application>
  <PresentationFormat>On-screen Show (16:9)</PresentationFormat>
  <Paragraphs>310</Paragraphs>
  <Slides>36</Slides>
  <Notes>36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1" baseType="lpstr">
      <vt:lpstr>Arial</vt:lpstr>
      <vt:lpstr>Calibri</vt:lpstr>
      <vt:lpstr>Century Gothic</vt:lpstr>
      <vt:lpstr>Wingdings</vt:lpstr>
      <vt:lpstr>Office Theme</vt:lpstr>
      <vt:lpstr>Telecommuting for Staff Employees             Tony Yardley, SPHR, SHRM-CP                                          December 1, 2017</vt:lpstr>
      <vt:lpstr>Recent Employee Friendly Policies &amp; Programs</vt:lpstr>
      <vt:lpstr>Flex Work Review</vt:lpstr>
      <vt:lpstr>Telecommuting Introduction</vt:lpstr>
      <vt:lpstr>Flex Work &amp; Telecommuting</vt:lpstr>
      <vt:lpstr>Telecommuting Position Eligibility</vt:lpstr>
      <vt:lpstr>Telecommuting Position Eligibility</vt:lpstr>
      <vt:lpstr>Telecommuting Position Eligibility</vt:lpstr>
      <vt:lpstr>Characteristics of a Successful Telecommuter</vt:lpstr>
      <vt:lpstr>Characteristics of a Successful Telecommuter</vt:lpstr>
      <vt:lpstr>Scenario #1: Consider or Not Consider?</vt:lpstr>
      <vt:lpstr>Scenario #2: Consider or Not Consider?</vt:lpstr>
      <vt:lpstr>Scenario #2: Consider or Not Consider?</vt:lpstr>
      <vt:lpstr>Scenario #3: Consider or Not Consider?</vt:lpstr>
      <vt:lpstr>Federal and State Laws Applicable to Telecommuting</vt:lpstr>
      <vt:lpstr>Fair Labor Standards Act (FLSA)</vt:lpstr>
      <vt:lpstr>Workers’ Compensation </vt:lpstr>
      <vt:lpstr>Americans with Disabilities Act</vt:lpstr>
      <vt:lpstr>Family and Medical Leave</vt:lpstr>
      <vt:lpstr>Telecommuting Challenges and Solutions</vt:lpstr>
      <vt:lpstr>Telecommuting Challenges and Solutions</vt:lpstr>
      <vt:lpstr>Telecommuting Challenges and Solutions</vt:lpstr>
      <vt:lpstr>Telecommuting Challenges and Solutions</vt:lpstr>
      <vt:lpstr>Trial Period Option</vt:lpstr>
      <vt:lpstr>Telecommuting Policy Guidelines</vt:lpstr>
      <vt:lpstr>Telecommuting Equipment &amp; Supplies</vt:lpstr>
      <vt:lpstr>Telecommuting Agreements</vt:lpstr>
      <vt:lpstr>Telecommuting Agreements</vt:lpstr>
      <vt:lpstr>Telecommuting Agreements</vt:lpstr>
      <vt:lpstr>Telecommuting Agreements</vt:lpstr>
      <vt:lpstr>Telecommuting Agreement </vt:lpstr>
      <vt:lpstr>Telecommuting Agreement</vt:lpstr>
      <vt:lpstr>Telecommuting Agreement</vt:lpstr>
      <vt:lpstr>Telecommuting Agreement</vt:lpstr>
      <vt:lpstr>Telecommuting Agreement</vt:lpstr>
      <vt:lpstr>FAQ available by January 2, 2018  QUESTIONS?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FileNewTemplate</dc:title>
  <dc:creator>Diana</dc:creator>
  <cp:lastModifiedBy>Yardley, Anthony</cp:lastModifiedBy>
  <cp:revision>351</cp:revision>
  <cp:lastPrinted>2017-11-29T23:54:24Z</cp:lastPrinted>
  <dcterms:created xsi:type="dcterms:W3CDTF">2010-04-12T23:12:02Z</dcterms:created>
  <dcterms:modified xsi:type="dcterms:W3CDTF">2017-11-30T21:50:50Z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0x0101000DE64AEEDD9B7A4D93545ACBE97D4615</vt:lpwstr>
  </property>
</Properties>
</file>