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93455" r:id="rId4"/>
  </p:sldMasterIdLst>
  <p:notesMasterIdLst>
    <p:notesMasterId r:id="rId12"/>
  </p:notesMasterIdLst>
  <p:sldIdLst>
    <p:sldId id="324" r:id="rId5"/>
    <p:sldId id="331" r:id="rId6"/>
    <p:sldId id="328" r:id="rId7"/>
    <p:sldId id="330" r:id="rId8"/>
    <p:sldId id="329" r:id="rId9"/>
    <p:sldId id="332" r:id="rId10"/>
    <p:sldId id="269" r:id="rId11"/>
  </p:sldIdLst>
  <p:sldSz cx="9144000" cy="5143500" type="screen16x9"/>
  <p:notesSz cx="70104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800000"/>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E3FDE45-AF77-4B5C-9715-49D594BDF05E}" styleName="Light Style 1 - Accent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1996" autoAdjust="0"/>
    <p:restoredTop sz="96433" autoAdjust="0"/>
  </p:normalViewPr>
  <p:slideViewPr>
    <p:cSldViewPr snapToGrid="0" snapToObjects="1">
      <p:cViewPr varScale="1">
        <p:scale>
          <a:sx n="135" d="100"/>
          <a:sy n="135" d="100"/>
        </p:scale>
        <p:origin x="120" y="60"/>
      </p:cViewPr>
      <p:guideLst>
        <p:guide orient="horz" pos="1620"/>
        <p:guide pos="2880"/>
      </p:guideLst>
    </p:cSldViewPr>
  </p:slideViewPr>
  <p:outlineViewPr>
    <p:cViewPr>
      <p:scale>
        <a:sx n="33" d="100"/>
        <a:sy n="33" d="100"/>
      </p:scale>
      <p:origin x="0" y="0"/>
    </p:cViewPr>
  </p:outlineViewPr>
  <p:notesTextViewPr>
    <p:cViewPr>
      <p:scale>
        <a:sx n="3" d="2"/>
        <a:sy n="3" d="2"/>
      </p:scale>
      <p:origin x="0" y="0"/>
    </p:cViewPr>
  </p:notesTextViewPr>
  <p:sorterViewPr>
    <p:cViewPr>
      <p:scale>
        <a:sx n="149" d="100"/>
        <a:sy n="149" d="100"/>
      </p:scale>
      <p:origin x="0" y="0"/>
    </p:cViewPr>
  </p:sorterViewPr>
  <p:notesViewPr>
    <p:cSldViewPr snapToGrid="0" snapToObjects="1">
      <p:cViewPr varScale="1">
        <p:scale>
          <a:sx n="86" d="100"/>
          <a:sy n="86" d="100"/>
        </p:scale>
        <p:origin x="3271" y="7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theme" Target="theme/theme1.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F14E976E-6D50-4BD2-A898-0988B490CFE8}" type="datetimeFigureOut">
              <a:rPr lang="en-US" smtClean="0"/>
              <a:t>6/13/2018</a:t>
            </a:fld>
            <a:endParaRPr lang="en-US" dirty="0"/>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3177" tIns="46589" rIns="93177" bIns="46589" rtlCol="0" anchor="ctr"/>
          <a:lstStyle/>
          <a:p>
            <a:endParaRPr lang="en-US" dirty="0"/>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ECCA00D8-5519-4EC1-8662-498745F6B0C0}" type="slidenum">
              <a:rPr lang="en-US" smtClean="0"/>
              <a:t>‹#›</a:t>
            </a:fld>
            <a:endParaRPr lang="en-US" dirty="0"/>
          </a:p>
        </p:txBody>
      </p:sp>
    </p:spTree>
    <p:extLst>
      <p:ext uri="{BB962C8B-B14F-4D97-AF65-F5344CB8AC3E}">
        <p14:creationId xmlns:p14="http://schemas.microsoft.com/office/powerpoint/2010/main" val="17901076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CCA00D8-5519-4EC1-8662-498745F6B0C0}" type="slidenum">
              <a:rPr lang="en-US" smtClean="0"/>
              <a:t>1</a:t>
            </a:fld>
            <a:endParaRPr lang="en-US" dirty="0"/>
          </a:p>
        </p:txBody>
      </p:sp>
    </p:spTree>
    <p:extLst>
      <p:ext uri="{BB962C8B-B14F-4D97-AF65-F5344CB8AC3E}">
        <p14:creationId xmlns:p14="http://schemas.microsoft.com/office/powerpoint/2010/main" val="228757662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CCA00D8-5519-4EC1-8662-498745F6B0C0}" type="slidenum">
              <a:rPr lang="en-US" smtClean="0"/>
              <a:t>2</a:t>
            </a:fld>
            <a:endParaRPr lang="en-US" dirty="0"/>
          </a:p>
        </p:txBody>
      </p:sp>
    </p:spTree>
    <p:extLst>
      <p:ext uri="{BB962C8B-B14F-4D97-AF65-F5344CB8AC3E}">
        <p14:creationId xmlns:p14="http://schemas.microsoft.com/office/powerpoint/2010/main" val="115051596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CCA00D8-5519-4EC1-8662-498745F6B0C0}" type="slidenum">
              <a:rPr lang="en-US" smtClean="0"/>
              <a:t>3</a:t>
            </a:fld>
            <a:endParaRPr lang="en-US" dirty="0"/>
          </a:p>
        </p:txBody>
      </p:sp>
    </p:spTree>
    <p:extLst>
      <p:ext uri="{BB962C8B-B14F-4D97-AF65-F5344CB8AC3E}">
        <p14:creationId xmlns:p14="http://schemas.microsoft.com/office/powerpoint/2010/main" val="24185966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CCA00D8-5519-4EC1-8662-498745F6B0C0}" type="slidenum">
              <a:rPr lang="en-US" smtClean="0"/>
              <a:t>4</a:t>
            </a:fld>
            <a:endParaRPr lang="en-US" dirty="0"/>
          </a:p>
        </p:txBody>
      </p:sp>
    </p:spTree>
    <p:extLst>
      <p:ext uri="{BB962C8B-B14F-4D97-AF65-F5344CB8AC3E}">
        <p14:creationId xmlns:p14="http://schemas.microsoft.com/office/powerpoint/2010/main" val="290098972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CCA00D8-5519-4EC1-8662-498745F6B0C0}" type="slidenum">
              <a:rPr lang="en-US" smtClean="0"/>
              <a:t>5</a:t>
            </a:fld>
            <a:endParaRPr lang="en-US" dirty="0"/>
          </a:p>
        </p:txBody>
      </p:sp>
    </p:spTree>
    <p:extLst>
      <p:ext uri="{BB962C8B-B14F-4D97-AF65-F5344CB8AC3E}">
        <p14:creationId xmlns:p14="http://schemas.microsoft.com/office/powerpoint/2010/main" val="51489785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CCA00D8-5519-4EC1-8662-498745F6B0C0}" type="slidenum">
              <a:rPr lang="en-US" smtClean="0"/>
              <a:t>6</a:t>
            </a:fld>
            <a:endParaRPr lang="en-US" dirty="0"/>
          </a:p>
        </p:txBody>
      </p:sp>
    </p:spTree>
    <p:extLst>
      <p:ext uri="{BB962C8B-B14F-4D97-AF65-F5344CB8AC3E}">
        <p14:creationId xmlns:p14="http://schemas.microsoft.com/office/powerpoint/2010/main" val="48409631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CCA00D8-5519-4EC1-8662-498745F6B0C0}" type="slidenum">
              <a:rPr lang="en-US" smtClean="0"/>
              <a:t>7</a:t>
            </a:fld>
            <a:endParaRPr lang="en-US" dirty="0"/>
          </a:p>
        </p:txBody>
      </p:sp>
    </p:spTree>
    <p:extLst>
      <p:ext uri="{BB962C8B-B14F-4D97-AF65-F5344CB8AC3E}">
        <p14:creationId xmlns:p14="http://schemas.microsoft.com/office/powerpoint/2010/main" val="3092905131"/>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7" name="Picture 6" descr="A1.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9144000" cy="5143500"/>
          </a:xfrm>
          <a:prstGeom prst="rect">
            <a:avLst/>
          </a:prstGeom>
        </p:spPr>
      </p:pic>
      <p:sp>
        <p:nvSpPr>
          <p:cNvPr id="2" name="Title 1"/>
          <p:cNvSpPr>
            <a:spLocks noGrp="1"/>
          </p:cNvSpPr>
          <p:nvPr>
            <p:ph type="ctrTitle"/>
          </p:nvPr>
        </p:nvSpPr>
        <p:spPr>
          <a:xfrm>
            <a:off x="685800" y="4030880"/>
            <a:ext cx="7772400" cy="906594"/>
          </a:xfrm>
          <a:prstGeom prst="rect">
            <a:avLst/>
          </a:prstGeom>
        </p:spPr>
        <p:txBody>
          <a:bodyPr>
            <a:normAutofit/>
          </a:bodyPr>
          <a:lstStyle>
            <a:lvl1pPr>
              <a:defRPr sz="3600" b="0">
                <a:solidFill>
                  <a:schemeClr val="bg1"/>
                </a:solidFill>
                <a:latin typeface="Century Gothic"/>
                <a:cs typeface="Century Gothic"/>
              </a:defRPr>
            </a:lvl1pPr>
          </a:lstStyle>
          <a:p>
            <a:r>
              <a:rPr lang="en-US" dirty="0"/>
              <a:t>Click to edit Master title style</a:t>
            </a:r>
          </a:p>
        </p:txBody>
      </p:sp>
    </p:spTree>
    <p:extLst>
      <p:ext uri="{BB962C8B-B14F-4D97-AF65-F5344CB8AC3E}">
        <p14:creationId xmlns:p14="http://schemas.microsoft.com/office/powerpoint/2010/main" val="17283514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05979"/>
            <a:ext cx="8229600" cy="857250"/>
          </a:xfrm>
          <a:prstGeom prst="rect">
            <a:avLst/>
          </a:prstGeom>
        </p:spPr>
        <p:txBody>
          <a:bodyPr>
            <a:normAutofit/>
          </a:bodyPr>
          <a:lstStyle>
            <a:lvl1pPr algn="l">
              <a:defRPr sz="3600" b="1">
                <a:solidFill>
                  <a:srgbClr val="800000"/>
                </a:solidFill>
                <a:latin typeface="Century Gothic"/>
                <a:cs typeface="Century Gothic"/>
              </a:defRPr>
            </a:lvl1pPr>
          </a:lstStyle>
          <a:p>
            <a:r>
              <a:rPr lang="en-US" dirty="0"/>
              <a:t>Click to edit Master title style</a:t>
            </a:r>
          </a:p>
        </p:txBody>
      </p:sp>
      <p:sp>
        <p:nvSpPr>
          <p:cNvPr id="3" name="Content Placeholder 2"/>
          <p:cNvSpPr>
            <a:spLocks noGrp="1"/>
          </p:cNvSpPr>
          <p:nvPr>
            <p:ph idx="1"/>
          </p:nvPr>
        </p:nvSpPr>
        <p:spPr>
          <a:xfrm>
            <a:off x="457200" y="1200151"/>
            <a:ext cx="8229600" cy="3259273"/>
          </a:xfrm>
          <a:prstGeom prst="rect">
            <a:avLst/>
          </a:prstGeom>
        </p:spPr>
        <p:txBody>
          <a:bodyPr/>
          <a:lstStyle>
            <a:lvl1pPr>
              <a:defRPr>
                <a:latin typeface="Century Gothic"/>
                <a:cs typeface="Century Gothic"/>
              </a:defRPr>
            </a:lvl1pPr>
            <a:lvl2pPr>
              <a:defRPr>
                <a:latin typeface="Century Gothic"/>
                <a:cs typeface="Century Gothic"/>
              </a:defRPr>
            </a:lvl2pPr>
            <a:lvl3pPr>
              <a:defRPr>
                <a:latin typeface="Century Gothic"/>
                <a:cs typeface="Century Gothic"/>
              </a:defRPr>
            </a:lvl3pPr>
            <a:lvl4pPr>
              <a:defRPr>
                <a:latin typeface="Century Gothic"/>
                <a:cs typeface="Century Gothic"/>
              </a:defRPr>
            </a:lvl4pPr>
            <a:lvl5pPr>
              <a:defRPr>
                <a:latin typeface="Century Gothic"/>
                <a:cs typeface="Century Gothic"/>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2203822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05979"/>
            <a:ext cx="8229600" cy="857250"/>
          </a:xfrm>
          <a:prstGeom prst="rect">
            <a:avLst/>
          </a:prstGeom>
        </p:spPr>
        <p:txBody>
          <a:bodyPr>
            <a:normAutofit/>
          </a:bodyPr>
          <a:lstStyle>
            <a:lvl1pPr algn="l">
              <a:defRPr sz="3600" b="1">
                <a:solidFill>
                  <a:srgbClr val="800000"/>
                </a:solidFill>
                <a:latin typeface="Century Gothic"/>
                <a:cs typeface="Century Gothic"/>
              </a:defRPr>
            </a:lvl1pPr>
          </a:lstStyle>
          <a:p>
            <a:r>
              <a:rPr lang="en-US" dirty="0"/>
              <a:t>Click to edit Master title style</a:t>
            </a:r>
          </a:p>
        </p:txBody>
      </p:sp>
      <p:sp>
        <p:nvSpPr>
          <p:cNvPr id="3" name="Content Placeholder 2"/>
          <p:cNvSpPr>
            <a:spLocks noGrp="1"/>
          </p:cNvSpPr>
          <p:nvPr>
            <p:ph sz="half" idx="1"/>
          </p:nvPr>
        </p:nvSpPr>
        <p:spPr>
          <a:xfrm>
            <a:off x="457200" y="1200151"/>
            <a:ext cx="4038600" cy="3273543"/>
          </a:xfrm>
          <a:prstGeom prst="rect">
            <a:avLst/>
          </a:prstGeom>
        </p:spPr>
        <p:txBody>
          <a:bodyPr/>
          <a:lstStyle>
            <a:lvl1pPr>
              <a:defRPr sz="2800">
                <a:latin typeface="Century Gothic"/>
                <a:cs typeface="Century Gothic"/>
              </a:defRPr>
            </a:lvl1pPr>
            <a:lvl2pPr>
              <a:defRPr sz="2400">
                <a:latin typeface="Century Gothic"/>
                <a:cs typeface="Century Gothic"/>
              </a:defRPr>
            </a:lvl2pPr>
            <a:lvl3pPr>
              <a:defRPr sz="2000">
                <a:latin typeface="Century Gothic"/>
                <a:cs typeface="Century Gothic"/>
              </a:defRPr>
            </a:lvl3pPr>
            <a:lvl4pPr>
              <a:defRPr sz="1800">
                <a:latin typeface="Century Gothic"/>
                <a:cs typeface="Century Gothic"/>
              </a:defRPr>
            </a:lvl4pPr>
            <a:lvl5pPr>
              <a:defRPr sz="1800">
                <a:latin typeface="Century Gothic"/>
                <a:cs typeface="Century Gothic"/>
              </a:defRPr>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200151"/>
            <a:ext cx="4038600" cy="3273543"/>
          </a:xfrm>
          <a:prstGeom prst="rect">
            <a:avLst/>
          </a:prstGeom>
        </p:spPr>
        <p:txBody>
          <a:bodyPr/>
          <a:lstStyle>
            <a:lvl1pPr>
              <a:defRPr sz="2800">
                <a:latin typeface="Century Gothic"/>
                <a:cs typeface="Century Gothic"/>
              </a:defRPr>
            </a:lvl1pPr>
            <a:lvl2pPr>
              <a:defRPr sz="2400">
                <a:latin typeface="Century Gothic"/>
                <a:cs typeface="Century Gothic"/>
              </a:defRPr>
            </a:lvl2pPr>
            <a:lvl3pPr>
              <a:defRPr sz="2000">
                <a:latin typeface="Century Gothic"/>
                <a:cs typeface="Century Gothic"/>
              </a:defRPr>
            </a:lvl3pPr>
            <a:lvl4pPr>
              <a:defRPr sz="1800">
                <a:latin typeface="Century Gothic"/>
                <a:cs typeface="Century Gothic"/>
              </a:defRPr>
            </a:lvl4pPr>
            <a:lvl5pPr>
              <a:defRPr sz="1800">
                <a:latin typeface="Century Gothic"/>
                <a:cs typeface="Century Gothic"/>
              </a:defRPr>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26059461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05979"/>
            <a:ext cx="8229600" cy="857250"/>
          </a:xfrm>
          <a:prstGeom prst="rect">
            <a:avLst/>
          </a:prstGeom>
        </p:spPr>
        <p:txBody>
          <a:bodyPr>
            <a:normAutofit/>
          </a:bodyPr>
          <a:lstStyle>
            <a:lvl1pPr algn="l">
              <a:defRPr sz="3600" b="1">
                <a:solidFill>
                  <a:srgbClr val="800000"/>
                </a:solidFill>
                <a:latin typeface="Century Gothic"/>
                <a:cs typeface="Century Gothic"/>
              </a:defRPr>
            </a:lvl1pPr>
          </a:lstStyle>
          <a:p>
            <a:r>
              <a:rPr lang="en-US" dirty="0"/>
              <a:t>Click to edit Master title style</a:t>
            </a:r>
          </a:p>
        </p:txBody>
      </p:sp>
      <p:sp>
        <p:nvSpPr>
          <p:cNvPr id="3" name="Text Placeholder 2"/>
          <p:cNvSpPr>
            <a:spLocks noGrp="1"/>
          </p:cNvSpPr>
          <p:nvPr>
            <p:ph type="body" idx="1"/>
          </p:nvPr>
        </p:nvSpPr>
        <p:spPr>
          <a:xfrm>
            <a:off x="457200" y="1151335"/>
            <a:ext cx="4040188" cy="479822"/>
          </a:xfrm>
          <a:prstGeom prst="rect">
            <a:avLst/>
          </a:prstGeom>
        </p:spPr>
        <p:txBody>
          <a:bodyPr anchor="b">
            <a:normAutofit/>
          </a:bodyPr>
          <a:lstStyle>
            <a:lvl1pPr marL="0" indent="0">
              <a:buNone/>
              <a:defRPr sz="2000" b="1">
                <a:latin typeface="Century Gothic"/>
                <a:cs typeface="Century Gothic"/>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p:cNvSpPr>
            <a:spLocks noGrp="1"/>
          </p:cNvSpPr>
          <p:nvPr>
            <p:ph sz="half" idx="2"/>
          </p:nvPr>
        </p:nvSpPr>
        <p:spPr>
          <a:xfrm>
            <a:off x="457200" y="1631156"/>
            <a:ext cx="4040188" cy="2813998"/>
          </a:xfrm>
          <a:prstGeom prst="rect">
            <a:avLst/>
          </a:prstGeom>
        </p:spPr>
        <p:txBody>
          <a:bodyPr/>
          <a:lstStyle>
            <a:lvl1pPr>
              <a:defRPr sz="2400">
                <a:latin typeface="Century Gothic"/>
                <a:cs typeface="Century Gothic"/>
              </a:defRPr>
            </a:lvl1pPr>
            <a:lvl2pPr>
              <a:defRPr sz="2000">
                <a:latin typeface="Century Gothic"/>
                <a:cs typeface="Century Gothic"/>
              </a:defRPr>
            </a:lvl2pPr>
            <a:lvl3pPr>
              <a:defRPr sz="1800">
                <a:latin typeface="Century Gothic"/>
                <a:cs typeface="Century Gothic"/>
              </a:defRPr>
            </a:lvl3pPr>
            <a:lvl4pPr>
              <a:defRPr sz="1600">
                <a:latin typeface="Century Gothic"/>
                <a:cs typeface="Century Gothic"/>
              </a:defRPr>
            </a:lvl4pPr>
            <a:lvl5pPr>
              <a:defRPr sz="1600">
                <a:latin typeface="Century Gothic"/>
                <a:cs typeface="Century Gothic"/>
              </a:defRPr>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6" y="1151335"/>
            <a:ext cx="4041775" cy="479822"/>
          </a:xfrm>
          <a:prstGeom prst="rect">
            <a:avLst/>
          </a:prstGeom>
        </p:spPr>
        <p:txBody>
          <a:bodyPr anchor="b">
            <a:normAutofit/>
          </a:bodyPr>
          <a:lstStyle>
            <a:lvl1pPr marL="0" indent="0">
              <a:buNone/>
              <a:defRPr sz="2000" b="1">
                <a:latin typeface="Century Gothic"/>
                <a:cs typeface="Century Gothic"/>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5"/>
          <p:cNvSpPr>
            <a:spLocks noGrp="1"/>
          </p:cNvSpPr>
          <p:nvPr>
            <p:ph sz="quarter" idx="4"/>
          </p:nvPr>
        </p:nvSpPr>
        <p:spPr>
          <a:xfrm>
            <a:off x="4645026" y="1631156"/>
            <a:ext cx="4041775" cy="2813998"/>
          </a:xfrm>
          <a:prstGeom prst="rect">
            <a:avLst/>
          </a:prstGeom>
        </p:spPr>
        <p:txBody>
          <a:bodyPr/>
          <a:lstStyle>
            <a:lvl1pPr>
              <a:defRPr sz="2400">
                <a:latin typeface="Century Gothic"/>
                <a:cs typeface="Century Gothic"/>
              </a:defRPr>
            </a:lvl1pPr>
            <a:lvl2pPr>
              <a:defRPr sz="2000">
                <a:latin typeface="Century Gothic"/>
                <a:cs typeface="Century Gothic"/>
              </a:defRPr>
            </a:lvl2pPr>
            <a:lvl3pPr>
              <a:defRPr sz="1800">
                <a:latin typeface="Century Gothic"/>
                <a:cs typeface="Century Gothic"/>
              </a:defRPr>
            </a:lvl3pPr>
            <a:lvl4pPr>
              <a:defRPr sz="1600">
                <a:latin typeface="Century Gothic"/>
                <a:cs typeface="Century Gothic"/>
              </a:defRPr>
            </a:lvl4pPr>
            <a:lvl5pPr>
              <a:defRPr sz="1600">
                <a:latin typeface="Century Gothic"/>
                <a:cs typeface="Century Gothic"/>
              </a:defRPr>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48682443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04787"/>
            <a:ext cx="3008313" cy="834780"/>
          </a:xfrm>
          <a:prstGeom prst="rect">
            <a:avLst/>
          </a:prstGeom>
        </p:spPr>
        <p:txBody>
          <a:bodyPr anchor="b"/>
          <a:lstStyle>
            <a:lvl1pPr algn="l">
              <a:defRPr sz="2000" b="1">
                <a:latin typeface="Century Gothic"/>
                <a:cs typeface="Century Gothic"/>
              </a:defRPr>
            </a:lvl1pPr>
          </a:lstStyle>
          <a:p>
            <a:r>
              <a:rPr lang="en-US"/>
              <a:t>Click to edit Master title style</a:t>
            </a:r>
          </a:p>
        </p:txBody>
      </p:sp>
      <p:sp>
        <p:nvSpPr>
          <p:cNvPr id="3" name="Content Placeholder 2"/>
          <p:cNvSpPr>
            <a:spLocks noGrp="1"/>
          </p:cNvSpPr>
          <p:nvPr>
            <p:ph idx="1"/>
          </p:nvPr>
        </p:nvSpPr>
        <p:spPr>
          <a:xfrm>
            <a:off x="3575050" y="204788"/>
            <a:ext cx="5111750" cy="4204691"/>
          </a:xfrm>
          <a:prstGeom prst="rect">
            <a:avLst/>
          </a:prstGeom>
        </p:spPr>
        <p:txBody>
          <a:bodyPr/>
          <a:lstStyle>
            <a:lvl1pPr>
              <a:defRPr sz="3200">
                <a:latin typeface="Century Gothic"/>
                <a:cs typeface="Century Gothic"/>
              </a:defRPr>
            </a:lvl1pPr>
            <a:lvl2pPr>
              <a:defRPr sz="2800">
                <a:latin typeface="Century Gothic"/>
                <a:cs typeface="Century Gothic"/>
              </a:defRPr>
            </a:lvl2pPr>
            <a:lvl3pPr>
              <a:defRPr sz="2400">
                <a:latin typeface="Century Gothic"/>
                <a:cs typeface="Century Gothic"/>
              </a:defRPr>
            </a:lvl3pPr>
            <a:lvl4pPr>
              <a:defRPr sz="2000">
                <a:latin typeface="Century Gothic"/>
                <a:cs typeface="Century Gothic"/>
              </a:defRPr>
            </a:lvl4pPr>
            <a:lvl5pPr>
              <a:defRPr sz="2000">
                <a:latin typeface="Century Gothic"/>
                <a:cs typeface="Century Gothic"/>
              </a:defRPr>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1" y="1076326"/>
            <a:ext cx="3008313" cy="3369911"/>
          </a:xfrm>
          <a:prstGeom prst="rect">
            <a:avLst/>
          </a:prstGeom>
        </p:spPr>
        <p:txBody>
          <a:bodyPr/>
          <a:lstStyle>
            <a:lvl1pPr marL="0" indent="0">
              <a:buNone/>
              <a:defRPr sz="1400">
                <a:latin typeface="Century Gothic"/>
                <a:cs typeface="Century Gothic"/>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121822031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0"/>
            <a:ext cx="5486400" cy="315591"/>
          </a:xfrm>
          <a:prstGeom prst="rect">
            <a:avLst/>
          </a:prstGeom>
        </p:spPr>
        <p:txBody>
          <a:bodyPr anchor="b"/>
          <a:lstStyle>
            <a:lvl1pPr algn="l">
              <a:defRPr sz="2000" b="1">
                <a:solidFill>
                  <a:srgbClr val="800000"/>
                </a:solidFill>
                <a:latin typeface="Century Gothic"/>
                <a:cs typeface="Century Gothic"/>
              </a:defRPr>
            </a:lvl1pPr>
          </a:lstStyle>
          <a:p>
            <a:r>
              <a:rPr lang="en-US"/>
              <a:t>Click to edit Master title style</a:t>
            </a:r>
          </a:p>
        </p:txBody>
      </p:sp>
      <p:sp>
        <p:nvSpPr>
          <p:cNvPr id="3" name="Picture Placeholder 2"/>
          <p:cNvSpPr>
            <a:spLocks noGrp="1"/>
          </p:cNvSpPr>
          <p:nvPr>
            <p:ph type="pic" idx="1"/>
          </p:nvPr>
        </p:nvSpPr>
        <p:spPr>
          <a:xfrm>
            <a:off x="1792288" y="459581"/>
            <a:ext cx="5486400" cy="3086100"/>
          </a:xfrm>
          <a:prstGeom prst="rect">
            <a:avLst/>
          </a:prstGeom>
        </p:spPr>
        <p:txBody>
          <a:bodyPr/>
          <a:lstStyle>
            <a:lvl1pPr marL="0" indent="0">
              <a:buNone/>
              <a:defRPr sz="3200">
                <a:latin typeface="Century Gothic"/>
                <a:cs typeface="Century Gothic"/>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4025503"/>
            <a:ext cx="5486400" cy="448191"/>
          </a:xfrm>
          <a:prstGeom prst="rect">
            <a:avLst/>
          </a:prstGeom>
        </p:spPr>
        <p:txBody>
          <a:bodyPr/>
          <a:lstStyle>
            <a:lvl1pPr marL="0" indent="0">
              <a:buNone/>
              <a:defRPr sz="1400">
                <a:latin typeface="Century Gothic"/>
                <a:cs typeface="Century Gothic"/>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361598310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7" name="Picture 6" descr="A2.png"/>
          <p:cNvPicPr>
            <a:picLocks noChangeAspect="1"/>
          </p:cNvPicPr>
          <p:nvPr userDrawn="1"/>
        </p:nvPicPr>
        <p:blipFill>
          <a:blip r:embed="rId8">
            <a:extLst>
              <a:ext uri="{28A0092B-C50C-407E-A947-70E740481C1C}">
                <a14:useLocalDpi xmlns:a14="http://schemas.microsoft.com/office/drawing/2010/main" val="0"/>
              </a:ext>
            </a:extLst>
          </a:blip>
          <a:stretch>
            <a:fillRect/>
          </a:stretch>
        </p:blipFill>
        <p:spPr>
          <a:xfrm>
            <a:off x="0" y="0"/>
            <a:ext cx="9144000" cy="5143500"/>
          </a:xfrm>
          <a:prstGeom prst="rect">
            <a:avLst/>
          </a:prstGeom>
        </p:spPr>
      </p:pic>
    </p:spTree>
    <p:extLst>
      <p:ext uri="{BB962C8B-B14F-4D97-AF65-F5344CB8AC3E}">
        <p14:creationId xmlns:p14="http://schemas.microsoft.com/office/powerpoint/2010/main" val="3693843513"/>
      </p:ext>
    </p:extLst>
  </p:cSld>
  <p:clrMap bg1="lt1" tx1="dk1" bg2="lt2" tx2="dk2" accent1="accent1" accent2="accent2" accent3="accent3" accent4="accent4" accent5="accent5" accent6="accent6" hlink="hlink" folHlink="folHlink"/>
  <p:sldLayoutIdLst>
    <p:sldLayoutId id="2147493456" r:id="rId1"/>
    <p:sldLayoutId id="2147493457" r:id="rId2"/>
    <p:sldLayoutId id="2147493459" r:id="rId3"/>
    <p:sldLayoutId id="2147493460" r:id="rId4"/>
    <p:sldLayoutId id="2147493463" r:id="rId5"/>
    <p:sldLayoutId id="2147493464" r:id="rId6"/>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mailto:ayardley@twu.edu" TargetMode="External"/><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hyperlink" Target="mailto:ctanttari@twu.edu"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546407" y="850605"/>
            <a:ext cx="8513436" cy="3600986"/>
          </a:xfrm>
          <a:prstGeom prst="rect">
            <a:avLst/>
          </a:prstGeom>
          <a:noFill/>
        </p:spPr>
        <p:txBody>
          <a:bodyPr wrap="square" rtlCol="0">
            <a:spAutoFit/>
          </a:bodyPr>
          <a:lstStyle/>
          <a:p>
            <a:r>
              <a:rPr lang="en-US" sz="1500" b="1" dirty="0">
                <a:latin typeface="Century Gothic" panose="020B0502020202020204" pitchFamily="34" charset="0"/>
              </a:rPr>
              <a:t>Q1. What employee status qualifies  for performance evaluations and merit?</a:t>
            </a:r>
          </a:p>
          <a:p>
            <a:r>
              <a:rPr lang="en-US" sz="1500" dirty="0">
                <a:solidFill>
                  <a:srgbClr val="800000"/>
                </a:solidFill>
                <a:latin typeface="Century Gothic" panose="020B0502020202020204" pitchFamily="34" charset="0"/>
              </a:rPr>
              <a:t>A1. Regular full-time and regular part-time staff employees.</a:t>
            </a:r>
          </a:p>
          <a:p>
            <a:endParaRPr lang="en-US" sz="1500" dirty="0">
              <a:latin typeface="Century Gothic" panose="020B0502020202020204" pitchFamily="34" charset="0"/>
            </a:endParaRPr>
          </a:p>
          <a:p>
            <a:r>
              <a:rPr lang="en-US" sz="1500" b="1" dirty="0">
                <a:latin typeface="Century Gothic" panose="020B0502020202020204" pitchFamily="34" charset="0"/>
              </a:rPr>
              <a:t>Q2. Do new regular full-time and regular part-time new hires complete a performance evaluation?</a:t>
            </a:r>
          </a:p>
          <a:p>
            <a:r>
              <a:rPr lang="en-US" sz="1500" dirty="0">
                <a:solidFill>
                  <a:srgbClr val="800000"/>
                </a:solidFill>
                <a:latin typeface="Century Gothic" panose="020B0502020202020204" pitchFamily="34" charset="0"/>
              </a:rPr>
              <a:t>A2. All regular full-time and regular part-time employees hired prior to May 1, 2018 should complete a performance evaluation.</a:t>
            </a:r>
          </a:p>
          <a:p>
            <a:endParaRPr lang="en-US" sz="1500" b="1" dirty="0">
              <a:solidFill>
                <a:srgbClr val="C00000"/>
              </a:solidFill>
              <a:latin typeface="Century Gothic" panose="020B0502020202020204" pitchFamily="34" charset="0"/>
            </a:endParaRPr>
          </a:p>
          <a:p>
            <a:r>
              <a:rPr lang="en-US" sz="1500" b="1" dirty="0">
                <a:latin typeface="Century Gothic" panose="020B0502020202020204" pitchFamily="34" charset="0"/>
              </a:rPr>
              <a:t>Q3. What is the process for faculty merit awards?</a:t>
            </a:r>
          </a:p>
          <a:p>
            <a:r>
              <a:rPr lang="en-US" sz="1500" dirty="0">
                <a:solidFill>
                  <a:srgbClr val="800000"/>
                </a:solidFill>
                <a:latin typeface="Century Gothic" panose="020B0502020202020204" pitchFamily="34" charset="0"/>
              </a:rPr>
              <a:t>A3. There will be a separate process facilitated by Dr. Utter for faculty merit awards.</a:t>
            </a:r>
          </a:p>
          <a:p>
            <a:endParaRPr lang="en-US" sz="1500" dirty="0">
              <a:solidFill>
                <a:srgbClr val="C00000"/>
              </a:solidFill>
              <a:latin typeface="Century Gothic" panose="020B0502020202020204" pitchFamily="34" charset="0"/>
            </a:endParaRPr>
          </a:p>
          <a:p>
            <a:r>
              <a:rPr lang="en-US" sz="1500" b="1" dirty="0">
                <a:latin typeface="Century Gothic" panose="020B0502020202020204" pitchFamily="34" charset="0"/>
              </a:rPr>
              <a:t>Q4. What do I do if I haven’t completed my goals?</a:t>
            </a:r>
          </a:p>
          <a:p>
            <a:r>
              <a:rPr lang="en-US" sz="1500" dirty="0">
                <a:solidFill>
                  <a:srgbClr val="800000"/>
                </a:solidFill>
                <a:latin typeface="Century Gothic" panose="020B0502020202020204" pitchFamily="34" charset="0"/>
              </a:rPr>
              <a:t>A4.  Division leaders should provide guidance to department/unit leaders on how to address goals. Please review this with your supervisor.</a:t>
            </a:r>
          </a:p>
          <a:p>
            <a:endParaRPr lang="en-US" dirty="0">
              <a:solidFill>
                <a:srgbClr val="C00000"/>
              </a:solidFill>
            </a:endParaRPr>
          </a:p>
        </p:txBody>
      </p:sp>
      <p:sp>
        <p:nvSpPr>
          <p:cNvPr id="9" name="TextBox 8"/>
          <p:cNvSpPr txBox="1"/>
          <p:nvPr/>
        </p:nvSpPr>
        <p:spPr>
          <a:xfrm>
            <a:off x="546407" y="265830"/>
            <a:ext cx="8055803" cy="584775"/>
          </a:xfrm>
          <a:prstGeom prst="rect">
            <a:avLst/>
          </a:prstGeom>
          <a:noFill/>
        </p:spPr>
        <p:txBody>
          <a:bodyPr wrap="square" rtlCol="0">
            <a:spAutoFit/>
          </a:bodyPr>
          <a:lstStyle/>
          <a:p>
            <a:pPr algn="ctr"/>
            <a:r>
              <a:rPr lang="en-US" sz="3200" dirty="0">
                <a:latin typeface="Century Gothic" panose="020B0502020202020204" pitchFamily="34" charset="0"/>
              </a:rPr>
              <a:t>FAQs</a:t>
            </a:r>
            <a:endParaRPr lang="en-US" sz="3200" dirty="0">
              <a:latin typeface="Century Gothic" panose="020B0502020202020204" pitchFamily="34" charset="0"/>
              <a:cs typeface="Arial"/>
            </a:endParaRPr>
          </a:p>
        </p:txBody>
      </p:sp>
    </p:spTree>
    <p:extLst>
      <p:ext uri="{BB962C8B-B14F-4D97-AF65-F5344CB8AC3E}">
        <p14:creationId xmlns:p14="http://schemas.microsoft.com/office/powerpoint/2010/main" val="298550795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546407" y="850605"/>
            <a:ext cx="8513436" cy="3323987"/>
          </a:xfrm>
          <a:prstGeom prst="rect">
            <a:avLst/>
          </a:prstGeom>
          <a:noFill/>
        </p:spPr>
        <p:txBody>
          <a:bodyPr wrap="square" rtlCol="0">
            <a:spAutoFit/>
          </a:bodyPr>
          <a:lstStyle/>
          <a:p>
            <a:r>
              <a:rPr lang="en-US" sz="1500" b="1" dirty="0">
                <a:latin typeface="Century Gothic" panose="020B0502020202020204" pitchFamily="34" charset="0"/>
              </a:rPr>
              <a:t>Q5. Why was the decision made to add a goals question to the performance evaluation and weight the goals question in the scoring?</a:t>
            </a:r>
          </a:p>
          <a:p>
            <a:r>
              <a:rPr lang="en-US" sz="1500" dirty="0">
                <a:solidFill>
                  <a:srgbClr val="800000"/>
                </a:solidFill>
                <a:latin typeface="Century Gothic" panose="020B0502020202020204" pitchFamily="34" charset="0"/>
              </a:rPr>
              <a:t>A5. The university is committed to employee goals aligning with the strategic goals of the divisions. Adding a way to measure goals in the performance evaluation is the next logical step to encourage employees and supervisors to support the university’s initiatives. Additionally, many employees and supervisors have expressed the desire to have goals measured. </a:t>
            </a:r>
          </a:p>
          <a:p>
            <a:endParaRPr lang="en-US" sz="1500" dirty="0">
              <a:latin typeface="Century Gothic" panose="020B0502020202020204" pitchFamily="34" charset="0"/>
            </a:endParaRPr>
          </a:p>
          <a:p>
            <a:r>
              <a:rPr lang="en-US" sz="1500" b="1" dirty="0">
                <a:latin typeface="Century Gothic" panose="020B0502020202020204" pitchFamily="34" charset="0"/>
              </a:rPr>
              <a:t>Q6. Why are goals weighted differently, depending on the division?</a:t>
            </a:r>
          </a:p>
          <a:p>
            <a:r>
              <a:rPr lang="en-US" sz="1500" dirty="0">
                <a:solidFill>
                  <a:srgbClr val="800000"/>
                </a:solidFill>
                <a:latin typeface="Century Gothic" panose="020B0502020202020204" pitchFamily="34" charset="0"/>
              </a:rPr>
              <a:t>A6. The university recognizes that some divisions may not have completed their division strategic goals and/or aligned individual goals with their division strategic goals this year. Therefore, Vice President’s have the flexibility to determine the percentage weight of goals in the overall performance evaluation score.</a:t>
            </a:r>
          </a:p>
          <a:p>
            <a:endParaRPr lang="en-US" sz="1500" dirty="0">
              <a:latin typeface="Century Gothic" panose="020B0502020202020204" pitchFamily="34" charset="0"/>
            </a:endParaRPr>
          </a:p>
        </p:txBody>
      </p:sp>
      <p:sp>
        <p:nvSpPr>
          <p:cNvPr id="9" name="TextBox 8"/>
          <p:cNvSpPr txBox="1"/>
          <p:nvPr/>
        </p:nvSpPr>
        <p:spPr>
          <a:xfrm>
            <a:off x="546407" y="265830"/>
            <a:ext cx="8055803" cy="584775"/>
          </a:xfrm>
          <a:prstGeom prst="rect">
            <a:avLst/>
          </a:prstGeom>
          <a:noFill/>
        </p:spPr>
        <p:txBody>
          <a:bodyPr wrap="square" rtlCol="0">
            <a:spAutoFit/>
          </a:bodyPr>
          <a:lstStyle/>
          <a:p>
            <a:pPr algn="ctr"/>
            <a:r>
              <a:rPr lang="en-US" sz="3200" dirty="0">
                <a:latin typeface="Century Gothic" panose="020B0502020202020204" pitchFamily="34" charset="0"/>
              </a:rPr>
              <a:t>FAQs</a:t>
            </a:r>
            <a:endParaRPr lang="en-US" sz="3200" dirty="0">
              <a:latin typeface="Century Gothic" panose="020B0502020202020204" pitchFamily="34" charset="0"/>
              <a:cs typeface="Arial"/>
            </a:endParaRPr>
          </a:p>
        </p:txBody>
      </p:sp>
    </p:spTree>
    <p:extLst>
      <p:ext uri="{BB962C8B-B14F-4D97-AF65-F5344CB8AC3E}">
        <p14:creationId xmlns:p14="http://schemas.microsoft.com/office/powerpoint/2010/main" val="181174773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546407" y="812185"/>
            <a:ext cx="8513436" cy="4062651"/>
          </a:xfrm>
          <a:prstGeom prst="rect">
            <a:avLst/>
          </a:prstGeom>
          <a:noFill/>
        </p:spPr>
        <p:txBody>
          <a:bodyPr wrap="square" rtlCol="0">
            <a:spAutoFit/>
          </a:bodyPr>
          <a:lstStyle/>
          <a:p>
            <a:r>
              <a:rPr lang="en-US" sz="1500" b="1" dirty="0">
                <a:latin typeface="Century Gothic" panose="020B0502020202020204" pitchFamily="34" charset="0"/>
              </a:rPr>
              <a:t>Q7. Why do I do if I have been transferred during the performance evaluation period? </a:t>
            </a:r>
          </a:p>
          <a:p>
            <a:r>
              <a:rPr lang="en-US" sz="1500" dirty="0">
                <a:solidFill>
                  <a:srgbClr val="800000"/>
                </a:solidFill>
                <a:latin typeface="Century Gothic" panose="020B0502020202020204" pitchFamily="34" charset="0"/>
              </a:rPr>
              <a:t>A7. The current supervisor of the employee is responsible to complete the performance evaluation in the SharePoint system. However, the current supervisor is required to communicate with the prior supervisor, gather relevant information regarding the employee’s prior performance and reflect the performance of both positions in the performance evaluation. </a:t>
            </a:r>
            <a:endParaRPr lang="en-US" sz="1500" b="1" dirty="0">
              <a:latin typeface="Century Gothic" panose="020B0502020202020204" pitchFamily="34" charset="0"/>
            </a:endParaRPr>
          </a:p>
          <a:p>
            <a:endParaRPr lang="en-US" sz="1500" b="1" dirty="0">
              <a:latin typeface="Century Gothic" panose="020B0502020202020204" pitchFamily="34" charset="0"/>
            </a:endParaRPr>
          </a:p>
          <a:p>
            <a:r>
              <a:rPr lang="en-US" sz="1500" b="1" dirty="0">
                <a:latin typeface="Century Gothic" panose="020B0502020202020204" pitchFamily="34" charset="0"/>
              </a:rPr>
              <a:t>Q8. Why are employees hired on or after January 1, 2018 ineligible for merit? Why are employees promoted or re-classified with a salary increase on or after January 1, 2018 ineligible for merit?</a:t>
            </a:r>
          </a:p>
          <a:p>
            <a:r>
              <a:rPr lang="en-US" sz="1500" dirty="0">
                <a:solidFill>
                  <a:srgbClr val="800000"/>
                </a:solidFill>
                <a:latin typeface="Century Gothic" panose="020B0502020202020204" pitchFamily="34" charset="0"/>
              </a:rPr>
              <a:t>A8. All programs, even at other higher education institutions have necessary cutoff dates. Last year, one year prior to the effective date of the merit increase was used as the cutoff date. This year we expanded the performance evaluation period to align with the academic calendar, therefore we have chosen 8 months prior to the effective date of the increase to benefit more employees. However, moving forward in subsequent years, we will use one year prior to the effective date of the merit increase as the cutoff date.</a:t>
            </a:r>
            <a:endParaRPr lang="en-US" sz="1500" dirty="0">
              <a:solidFill>
                <a:srgbClr val="C00000"/>
              </a:solidFill>
              <a:latin typeface="Century Gothic" panose="020B0502020202020204" pitchFamily="34" charset="0"/>
            </a:endParaRPr>
          </a:p>
          <a:p>
            <a:endParaRPr lang="en-US" dirty="0">
              <a:solidFill>
                <a:srgbClr val="C00000"/>
              </a:solidFill>
            </a:endParaRPr>
          </a:p>
        </p:txBody>
      </p:sp>
      <p:sp>
        <p:nvSpPr>
          <p:cNvPr id="9" name="TextBox 8"/>
          <p:cNvSpPr txBox="1"/>
          <p:nvPr/>
        </p:nvSpPr>
        <p:spPr>
          <a:xfrm>
            <a:off x="546407" y="265830"/>
            <a:ext cx="8055803" cy="584775"/>
          </a:xfrm>
          <a:prstGeom prst="rect">
            <a:avLst/>
          </a:prstGeom>
          <a:noFill/>
        </p:spPr>
        <p:txBody>
          <a:bodyPr wrap="square" rtlCol="0">
            <a:spAutoFit/>
          </a:bodyPr>
          <a:lstStyle/>
          <a:p>
            <a:pPr algn="ctr"/>
            <a:r>
              <a:rPr lang="en-US" sz="3200" dirty="0">
                <a:latin typeface="Century Gothic" panose="020B0502020202020204" pitchFamily="34" charset="0"/>
              </a:rPr>
              <a:t>FAQs</a:t>
            </a:r>
            <a:endParaRPr lang="en-US" sz="3200" dirty="0">
              <a:latin typeface="Century Gothic" panose="020B0502020202020204" pitchFamily="34" charset="0"/>
              <a:cs typeface="Arial"/>
            </a:endParaRPr>
          </a:p>
        </p:txBody>
      </p:sp>
    </p:spTree>
    <p:extLst>
      <p:ext uri="{BB962C8B-B14F-4D97-AF65-F5344CB8AC3E}">
        <p14:creationId xmlns:p14="http://schemas.microsoft.com/office/powerpoint/2010/main" val="418323949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546407" y="730964"/>
            <a:ext cx="8513436" cy="4555093"/>
          </a:xfrm>
          <a:prstGeom prst="rect">
            <a:avLst/>
          </a:prstGeom>
          <a:noFill/>
        </p:spPr>
        <p:txBody>
          <a:bodyPr wrap="square" rtlCol="0">
            <a:spAutoFit/>
          </a:bodyPr>
          <a:lstStyle/>
          <a:p>
            <a:r>
              <a:rPr lang="en-US" sz="1500" b="1" dirty="0" smtClean="0">
                <a:latin typeface="Century Gothic" panose="020B0502020202020204" pitchFamily="34" charset="0"/>
              </a:rPr>
              <a:t>Q9. I have a new employee that thought the cut off date was going to be March 1, 2018. Why did it change?</a:t>
            </a:r>
          </a:p>
          <a:p>
            <a:r>
              <a:rPr lang="en-US" sz="1500" dirty="0" smtClean="0">
                <a:solidFill>
                  <a:srgbClr val="800000"/>
                </a:solidFill>
                <a:latin typeface="Century Gothic" panose="020B0502020202020204" pitchFamily="34" charset="0"/>
              </a:rPr>
              <a:t>A9. </a:t>
            </a:r>
            <a:r>
              <a:rPr lang="en-US" sz="1500" dirty="0" smtClean="0">
                <a:solidFill>
                  <a:srgbClr val="800000"/>
                </a:solidFill>
                <a:latin typeface="Century Gothic" panose="020B0502020202020204" pitchFamily="34" charset="0"/>
              </a:rPr>
              <a:t>Some employees received </a:t>
            </a:r>
            <a:r>
              <a:rPr lang="en-US" sz="1500" dirty="0" smtClean="0">
                <a:solidFill>
                  <a:srgbClr val="800000"/>
                </a:solidFill>
                <a:latin typeface="Century Gothic" panose="020B0502020202020204" pitchFamily="34" charset="0"/>
              </a:rPr>
              <a:t>a communication that March 1, 2018 was the proposed cutoff date. However, in a subsequent discussion in Cabinet, the final decision was made for the cutoff date to be January 1, 2018.</a:t>
            </a:r>
          </a:p>
          <a:p>
            <a:endParaRPr lang="en-US" sz="1500" dirty="0" smtClean="0">
              <a:solidFill>
                <a:srgbClr val="800000"/>
              </a:solidFill>
              <a:latin typeface="Century Gothic" panose="020B0502020202020204" pitchFamily="34" charset="0"/>
            </a:endParaRPr>
          </a:p>
          <a:p>
            <a:r>
              <a:rPr lang="en-US" sz="1500" b="1" dirty="0" smtClean="0">
                <a:latin typeface="Century Gothic" panose="020B0502020202020204" pitchFamily="34" charset="0"/>
              </a:rPr>
              <a:t>Q10. </a:t>
            </a:r>
            <a:r>
              <a:rPr lang="en-US" sz="1500" b="1" dirty="0">
                <a:latin typeface="Century Gothic" panose="020B0502020202020204" pitchFamily="34" charset="0"/>
              </a:rPr>
              <a:t>Why are non-exempt employees and exempt employees following the same merit plan this year? </a:t>
            </a:r>
          </a:p>
          <a:p>
            <a:r>
              <a:rPr lang="en-US" sz="1500" dirty="0" smtClean="0">
                <a:solidFill>
                  <a:srgbClr val="800000"/>
                </a:solidFill>
                <a:latin typeface="Century Gothic" panose="020B0502020202020204" pitchFamily="34" charset="0"/>
              </a:rPr>
              <a:t>A10. </a:t>
            </a:r>
            <a:r>
              <a:rPr lang="en-US" sz="1500" dirty="0">
                <a:solidFill>
                  <a:srgbClr val="800000"/>
                </a:solidFill>
                <a:latin typeface="Century Gothic" panose="020B0502020202020204" pitchFamily="34" charset="0"/>
              </a:rPr>
              <a:t>Many non-exempt employees expressed the desire to have the same opportunity for discretionary merit pay, following the initial merit increase, as exempt employees.</a:t>
            </a:r>
          </a:p>
          <a:p>
            <a:endParaRPr lang="en-US" sz="1500" dirty="0">
              <a:solidFill>
                <a:srgbClr val="800000"/>
              </a:solidFill>
              <a:latin typeface="Century Gothic" panose="020B0502020202020204" pitchFamily="34" charset="0"/>
            </a:endParaRPr>
          </a:p>
          <a:p>
            <a:r>
              <a:rPr lang="en-US" sz="1500" b="1" dirty="0" smtClean="0">
                <a:latin typeface="Century Gothic" panose="020B0502020202020204" pitchFamily="34" charset="0"/>
              </a:rPr>
              <a:t>Q11. </a:t>
            </a:r>
            <a:r>
              <a:rPr lang="en-US" sz="1500" b="1" dirty="0">
                <a:latin typeface="Century Gothic" panose="020B0502020202020204" pitchFamily="34" charset="0"/>
              </a:rPr>
              <a:t>What kind of discretion will the supervisors be given when awarding discretionary merit pay?</a:t>
            </a:r>
          </a:p>
          <a:p>
            <a:r>
              <a:rPr lang="en-US" sz="1600" dirty="0" smtClean="0">
                <a:solidFill>
                  <a:srgbClr val="800000"/>
                </a:solidFill>
                <a:latin typeface="Century Gothic" panose="020B0502020202020204" pitchFamily="34" charset="0"/>
              </a:rPr>
              <a:t>A11. </a:t>
            </a:r>
            <a:r>
              <a:rPr lang="en-US" sz="1600" dirty="0">
                <a:solidFill>
                  <a:srgbClr val="800000"/>
                </a:solidFill>
                <a:latin typeface="Century Gothic" panose="020B0502020202020204" pitchFamily="34" charset="0"/>
              </a:rPr>
              <a:t>Supervisors will be given directed guidance by their division Vice President or equivalent.</a:t>
            </a:r>
          </a:p>
          <a:p>
            <a:endParaRPr lang="en-US" sz="1500" dirty="0">
              <a:solidFill>
                <a:srgbClr val="800000"/>
              </a:solidFill>
              <a:latin typeface="Century Gothic" panose="020B0502020202020204" pitchFamily="34" charset="0"/>
            </a:endParaRPr>
          </a:p>
          <a:p>
            <a:endParaRPr lang="en-US" sz="1500" dirty="0">
              <a:solidFill>
                <a:srgbClr val="800000"/>
              </a:solidFill>
              <a:latin typeface="Century Gothic" panose="020B0502020202020204" pitchFamily="34" charset="0"/>
            </a:endParaRPr>
          </a:p>
          <a:p>
            <a:endParaRPr lang="en-US" sz="1500" dirty="0">
              <a:solidFill>
                <a:srgbClr val="C00000"/>
              </a:solidFill>
              <a:latin typeface="Century Gothic" panose="020B0502020202020204" pitchFamily="34" charset="0"/>
            </a:endParaRPr>
          </a:p>
          <a:p>
            <a:endParaRPr lang="en-US" dirty="0">
              <a:solidFill>
                <a:srgbClr val="C00000"/>
              </a:solidFill>
            </a:endParaRPr>
          </a:p>
        </p:txBody>
      </p:sp>
      <p:sp>
        <p:nvSpPr>
          <p:cNvPr id="9" name="TextBox 8"/>
          <p:cNvSpPr txBox="1"/>
          <p:nvPr/>
        </p:nvSpPr>
        <p:spPr>
          <a:xfrm>
            <a:off x="546407" y="265830"/>
            <a:ext cx="8055803" cy="584775"/>
          </a:xfrm>
          <a:prstGeom prst="rect">
            <a:avLst/>
          </a:prstGeom>
          <a:noFill/>
        </p:spPr>
        <p:txBody>
          <a:bodyPr wrap="square" rtlCol="0">
            <a:spAutoFit/>
          </a:bodyPr>
          <a:lstStyle/>
          <a:p>
            <a:pPr algn="ctr"/>
            <a:r>
              <a:rPr lang="en-US" sz="3200" dirty="0">
                <a:latin typeface="Century Gothic" panose="020B0502020202020204" pitchFamily="34" charset="0"/>
              </a:rPr>
              <a:t>FAQs</a:t>
            </a:r>
            <a:endParaRPr lang="en-US" sz="3200" dirty="0">
              <a:latin typeface="Century Gothic" panose="020B0502020202020204" pitchFamily="34" charset="0"/>
              <a:cs typeface="Arial"/>
            </a:endParaRPr>
          </a:p>
        </p:txBody>
      </p:sp>
    </p:spTree>
    <p:extLst>
      <p:ext uri="{BB962C8B-B14F-4D97-AF65-F5344CB8AC3E}">
        <p14:creationId xmlns:p14="http://schemas.microsoft.com/office/powerpoint/2010/main" val="238479211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546407" y="850605"/>
            <a:ext cx="8513436" cy="4724370"/>
          </a:xfrm>
          <a:prstGeom prst="rect">
            <a:avLst/>
          </a:prstGeom>
          <a:noFill/>
        </p:spPr>
        <p:txBody>
          <a:bodyPr wrap="square" rtlCol="0">
            <a:spAutoFit/>
          </a:bodyPr>
          <a:lstStyle/>
          <a:p>
            <a:r>
              <a:rPr lang="en-US" sz="1500" b="1" dirty="0" smtClean="0">
                <a:latin typeface="Century Gothic" panose="020B0502020202020204" pitchFamily="34" charset="0"/>
              </a:rPr>
              <a:t>Q12. </a:t>
            </a:r>
            <a:r>
              <a:rPr lang="en-US" sz="1500" b="1" dirty="0">
                <a:latin typeface="Century Gothic" panose="020B0502020202020204" pitchFamily="34" charset="0"/>
              </a:rPr>
              <a:t>Why are employees ineligible for merit, yet hired before May 1, 2018 required to complete a performance evaluation ?</a:t>
            </a:r>
          </a:p>
          <a:p>
            <a:r>
              <a:rPr lang="en-US" sz="1500" dirty="0" smtClean="0">
                <a:solidFill>
                  <a:srgbClr val="800000"/>
                </a:solidFill>
                <a:latin typeface="Century Gothic" panose="020B0502020202020204" pitchFamily="34" charset="0"/>
              </a:rPr>
              <a:t>A12.The </a:t>
            </a:r>
            <a:r>
              <a:rPr lang="en-US" sz="1500" dirty="0">
                <a:solidFill>
                  <a:srgbClr val="800000"/>
                </a:solidFill>
                <a:latin typeface="Century Gothic" panose="020B0502020202020204" pitchFamily="34" charset="0"/>
              </a:rPr>
              <a:t>Performance Evaluation process and Merit Based Compensation </a:t>
            </a:r>
            <a:r>
              <a:rPr lang="en-US" sz="1500" dirty="0" smtClean="0">
                <a:solidFill>
                  <a:srgbClr val="800000"/>
                </a:solidFill>
                <a:latin typeface="Century Gothic" panose="020B0502020202020204" pitchFamily="34" charset="0"/>
              </a:rPr>
              <a:t>program are </a:t>
            </a:r>
            <a:r>
              <a:rPr lang="en-US" sz="1500" dirty="0">
                <a:solidFill>
                  <a:srgbClr val="800000"/>
                </a:solidFill>
                <a:latin typeface="Century Gothic" panose="020B0502020202020204" pitchFamily="34" charset="0"/>
              </a:rPr>
              <a:t>two distinct programs of the University. Although you may not be eligible for merit this year, performance evaluations are a necessary tool to measure employee performance.</a:t>
            </a:r>
          </a:p>
          <a:p>
            <a:endParaRPr lang="en-US" sz="1400" dirty="0">
              <a:solidFill>
                <a:srgbClr val="800000"/>
              </a:solidFill>
            </a:endParaRPr>
          </a:p>
          <a:p>
            <a:r>
              <a:rPr lang="en-US" sz="1500" b="1" dirty="0" smtClean="0">
                <a:latin typeface="Century Gothic" panose="020B0502020202020204" pitchFamily="34" charset="0"/>
              </a:rPr>
              <a:t>Q13. </a:t>
            </a:r>
            <a:r>
              <a:rPr lang="en-US" sz="1500" b="1" dirty="0">
                <a:latin typeface="Century Gothic" panose="020B0502020202020204" pitchFamily="34" charset="0"/>
              </a:rPr>
              <a:t>What if I decide I want to award an across the board merit increase?</a:t>
            </a:r>
          </a:p>
          <a:p>
            <a:r>
              <a:rPr lang="en-US" sz="1500" dirty="0" smtClean="0">
                <a:solidFill>
                  <a:srgbClr val="800000"/>
                </a:solidFill>
                <a:latin typeface="Century Gothic" panose="020B0502020202020204" pitchFamily="34" charset="0"/>
              </a:rPr>
              <a:t>A13. </a:t>
            </a:r>
            <a:r>
              <a:rPr lang="en-US" sz="1500" dirty="0">
                <a:solidFill>
                  <a:srgbClr val="800000"/>
                </a:solidFill>
                <a:latin typeface="Century Gothic" panose="020B0502020202020204" pitchFamily="34" charset="0"/>
              </a:rPr>
              <a:t>Merit awards resembling an across the board merit distribution will not be approved.  For example, if merit awards in your department result in 2%, 2.01%, 2.05%, it is very likely these awards will not be approved.  However, you will want to rely on your Vice -President’s direction as to their expectations of the merit distribution parameters</a:t>
            </a:r>
            <a:r>
              <a:rPr lang="en-US" sz="1500" dirty="0" smtClean="0">
                <a:solidFill>
                  <a:srgbClr val="800000"/>
                </a:solidFill>
                <a:latin typeface="Century Gothic" panose="020B0502020202020204" pitchFamily="34" charset="0"/>
              </a:rPr>
              <a:t>.</a:t>
            </a:r>
          </a:p>
          <a:p>
            <a:endParaRPr lang="en-US" sz="1500" dirty="0" smtClean="0">
              <a:solidFill>
                <a:srgbClr val="800000"/>
              </a:solidFill>
              <a:latin typeface="Century Gothic" panose="020B0502020202020204" pitchFamily="34" charset="0"/>
            </a:endParaRPr>
          </a:p>
          <a:p>
            <a:r>
              <a:rPr lang="en-US" sz="1500" b="1" dirty="0" smtClean="0">
                <a:latin typeface="Century Gothic" panose="020B0502020202020204" pitchFamily="34" charset="0"/>
              </a:rPr>
              <a:t>Q14. Is the percentage increase of the merit award listed on the merit notification letter or the amount?</a:t>
            </a:r>
          </a:p>
          <a:p>
            <a:r>
              <a:rPr lang="en-US" sz="1500" dirty="0" smtClean="0">
                <a:solidFill>
                  <a:srgbClr val="800000"/>
                </a:solidFill>
                <a:latin typeface="Century Gothic" panose="020B0502020202020204" pitchFamily="34" charset="0"/>
              </a:rPr>
              <a:t>A14. The total annual merit award, the annual merit percentage increase and the performance rating is included in the merit notification letter.</a:t>
            </a:r>
            <a:endParaRPr lang="en-US" sz="1500" dirty="0">
              <a:solidFill>
                <a:srgbClr val="800000"/>
              </a:solidFill>
              <a:latin typeface="Century Gothic" panose="020B0502020202020204" pitchFamily="34" charset="0"/>
            </a:endParaRPr>
          </a:p>
          <a:p>
            <a:endParaRPr lang="en-US" sz="1400" dirty="0">
              <a:solidFill>
                <a:srgbClr val="800000"/>
              </a:solidFill>
            </a:endParaRPr>
          </a:p>
          <a:p>
            <a:endParaRPr lang="en-US" sz="1500" dirty="0">
              <a:solidFill>
                <a:srgbClr val="800000"/>
              </a:solidFill>
              <a:latin typeface="Century Gothic" panose="020B0502020202020204" pitchFamily="34" charset="0"/>
            </a:endParaRPr>
          </a:p>
          <a:p>
            <a:endParaRPr lang="en-US" sz="1500" dirty="0">
              <a:solidFill>
                <a:srgbClr val="C00000"/>
              </a:solidFill>
              <a:latin typeface="Century Gothic" panose="020B0502020202020204" pitchFamily="34" charset="0"/>
            </a:endParaRPr>
          </a:p>
          <a:p>
            <a:endParaRPr lang="en-US" dirty="0">
              <a:solidFill>
                <a:srgbClr val="C00000"/>
              </a:solidFill>
            </a:endParaRPr>
          </a:p>
        </p:txBody>
      </p:sp>
      <p:sp>
        <p:nvSpPr>
          <p:cNvPr id="9" name="TextBox 8"/>
          <p:cNvSpPr txBox="1"/>
          <p:nvPr/>
        </p:nvSpPr>
        <p:spPr>
          <a:xfrm>
            <a:off x="546407" y="265830"/>
            <a:ext cx="8055803" cy="584775"/>
          </a:xfrm>
          <a:prstGeom prst="rect">
            <a:avLst/>
          </a:prstGeom>
          <a:noFill/>
        </p:spPr>
        <p:txBody>
          <a:bodyPr wrap="square" rtlCol="0">
            <a:spAutoFit/>
          </a:bodyPr>
          <a:lstStyle/>
          <a:p>
            <a:pPr algn="ctr"/>
            <a:r>
              <a:rPr lang="en-US" sz="3200" dirty="0">
                <a:latin typeface="Century Gothic" panose="020B0502020202020204" pitchFamily="34" charset="0"/>
              </a:rPr>
              <a:t>FAQs</a:t>
            </a:r>
            <a:endParaRPr lang="en-US" sz="3200" dirty="0">
              <a:latin typeface="Century Gothic" panose="020B0502020202020204" pitchFamily="34" charset="0"/>
              <a:cs typeface="Arial"/>
            </a:endParaRPr>
          </a:p>
        </p:txBody>
      </p:sp>
    </p:spTree>
    <p:extLst>
      <p:ext uri="{BB962C8B-B14F-4D97-AF65-F5344CB8AC3E}">
        <p14:creationId xmlns:p14="http://schemas.microsoft.com/office/powerpoint/2010/main" val="232529555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546407" y="850605"/>
            <a:ext cx="8513436" cy="4770537"/>
          </a:xfrm>
          <a:prstGeom prst="rect">
            <a:avLst/>
          </a:prstGeom>
          <a:noFill/>
        </p:spPr>
        <p:txBody>
          <a:bodyPr wrap="square" rtlCol="0">
            <a:spAutoFit/>
          </a:bodyPr>
          <a:lstStyle/>
          <a:p>
            <a:r>
              <a:rPr lang="en-US" sz="1500" b="1" dirty="0" smtClean="0">
                <a:latin typeface="Century Gothic" panose="020B0502020202020204" pitchFamily="34" charset="0"/>
              </a:rPr>
              <a:t>Q15. </a:t>
            </a:r>
            <a:r>
              <a:rPr lang="en-US" sz="1500" b="1" dirty="0">
                <a:latin typeface="Century Gothic" panose="020B0502020202020204" pitchFamily="34" charset="0"/>
              </a:rPr>
              <a:t>What is the effective date of the increase and when will I see it on my paycheck?</a:t>
            </a:r>
          </a:p>
          <a:p>
            <a:r>
              <a:rPr lang="en-US" sz="1500" dirty="0" smtClean="0">
                <a:solidFill>
                  <a:srgbClr val="800000"/>
                </a:solidFill>
                <a:latin typeface="Century Gothic" panose="020B0502020202020204" pitchFamily="34" charset="0"/>
              </a:rPr>
              <a:t>A15.The </a:t>
            </a:r>
            <a:r>
              <a:rPr lang="en-US" sz="1500" dirty="0">
                <a:solidFill>
                  <a:srgbClr val="800000"/>
                </a:solidFill>
                <a:latin typeface="Century Gothic" panose="020B0502020202020204" pitchFamily="34" charset="0"/>
              </a:rPr>
              <a:t>effective date of the merit </a:t>
            </a:r>
            <a:r>
              <a:rPr lang="en-US" sz="1500" dirty="0" smtClean="0">
                <a:solidFill>
                  <a:srgbClr val="800000"/>
                </a:solidFill>
                <a:latin typeface="Century Gothic" panose="020B0502020202020204" pitchFamily="34" charset="0"/>
              </a:rPr>
              <a:t>increase for eligible employees </a:t>
            </a:r>
            <a:r>
              <a:rPr lang="en-US" sz="1500" dirty="0">
                <a:solidFill>
                  <a:srgbClr val="800000"/>
                </a:solidFill>
                <a:latin typeface="Century Gothic" panose="020B0502020202020204" pitchFamily="34" charset="0"/>
              </a:rPr>
              <a:t>is September 1, 2018. </a:t>
            </a:r>
            <a:r>
              <a:rPr lang="en-US" sz="1500" dirty="0" smtClean="0">
                <a:solidFill>
                  <a:srgbClr val="800000"/>
                </a:solidFill>
                <a:latin typeface="Century Gothic" panose="020B0502020202020204" pitchFamily="34" charset="0"/>
              </a:rPr>
              <a:t>The monthly </a:t>
            </a:r>
            <a:r>
              <a:rPr lang="en-US" sz="1500" dirty="0">
                <a:solidFill>
                  <a:srgbClr val="800000"/>
                </a:solidFill>
                <a:latin typeface="Century Gothic" panose="020B0502020202020204" pitchFamily="34" charset="0"/>
              </a:rPr>
              <a:t>merit increase </a:t>
            </a:r>
            <a:r>
              <a:rPr lang="en-US" sz="1500" dirty="0" smtClean="0">
                <a:solidFill>
                  <a:srgbClr val="800000"/>
                </a:solidFill>
                <a:latin typeface="Century Gothic" panose="020B0502020202020204" pitchFamily="34" charset="0"/>
              </a:rPr>
              <a:t>amount for eligible employees will </a:t>
            </a:r>
            <a:r>
              <a:rPr lang="en-US" sz="1500" dirty="0">
                <a:solidFill>
                  <a:srgbClr val="800000"/>
                </a:solidFill>
                <a:latin typeface="Century Gothic" panose="020B0502020202020204" pitchFamily="34" charset="0"/>
              </a:rPr>
              <a:t>be reflected on your October 1, 2018 paycheck</a:t>
            </a:r>
            <a:r>
              <a:rPr lang="en-US" sz="1500" dirty="0" smtClean="0">
                <a:solidFill>
                  <a:srgbClr val="800000"/>
                </a:solidFill>
                <a:latin typeface="Century Gothic" panose="020B0502020202020204" pitchFamily="34" charset="0"/>
              </a:rPr>
              <a:t>.</a:t>
            </a:r>
          </a:p>
          <a:p>
            <a:endParaRPr lang="en-US" sz="1500" dirty="0">
              <a:solidFill>
                <a:srgbClr val="800000"/>
              </a:solidFill>
              <a:latin typeface="Century Gothic" panose="020B0502020202020204" pitchFamily="34" charset="0"/>
            </a:endParaRPr>
          </a:p>
          <a:p>
            <a:r>
              <a:rPr lang="en-US" sz="1500" b="1" dirty="0" smtClean="0">
                <a:latin typeface="Century Gothic" panose="020B0502020202020204" pitchFamily="34" charset="0"/>
              </a:rPr>
              <a:t>Q16: How do we handle goals for the next evaluation period?</a:t>
            </a:r>
          </a:p>
          <a:p>
            <a:r>
              <a:rPr lang="en-US" sz="1500" dirty="0" smtClean="0">
                <a:solidFill>
                  <a:srgbClr val="800000"/>
                </a:solidFill>
                <a:latin typeface="Century Gothic" panose="020B0502020202020204" pitchFamily="34" charset="0"/>
              </a:rPr>
              <a:t>A16. Division VP’s will communicate their division’s strategic goals to their departments for the next review period. Following the completion of self appraisals and performance evaluations for this period, we will communicate the time for employee’s to begin entering their goals.</a:t>
            </a:r>
            <a:endParaRPr lang="en-US" sz="1500" dirty="0">
              <a:solidFill>
                <a:srgbClr val="800000"/>
              </a:solidFill>
              <a:latin typeface="Century Gothic" panose="020B0502020202020204" pitchFamily="34" charset="0"/>
            </a:endParaRPr>
          </a:p>
          <a:p>
            <a:endParaRPr lang="en-US" sz="1500" dirty="0">
              <a:solidFill>
                <a:srgbClr val="800000"/>
              </a:solidFill>
              <a:latin typeface="Century Gothic" panose="020B0502020202020204" pitchFamily="34" charset="0"/>
            </a:endParaRPr>
          </a:p>
          <a:p>
            <a:r>
              <a:rPr lang="en-US" sz="1500" b="1" dirty="0" smtClean="0">
                <a:latin typeface="Century Gothic" panose="020B0502020202020204" pitchFamily="34" charset="0"/>
              </a:rPr>
              <a:t>Q17. </a:t>
            </a:r>
            <a:r>
              <a:rPr lang="en-US" sz="1500" b="1" dirty="0">
                <a:latin typeface="Century Gothic" panose="020B0502020202020204" pitchFamily="34" charset="0"/>
              </a:rPr>
              <a:t>What if I want to appeal my performance evaluation or merit increase?</a:t>
            </a:r>
          </a:p>
          <a:p>
            <a:r>
              <a:rPr lang="en-US" sz="1500" dirty="0" smtClean="0">
                <a:solidFill>
                  <a:srgbClr val="800000"/>
                </a:solidFill>
                <a:latin typeface="Century Gothic" panose="020B0502020202020204" pitchFamily="34" charset="0"/>
              </a:rPr>
              <a:t>Q17. </a:t>
            </a:r>
            <a:r>
              <a:rPr lang="en-US" sz="1500" dirty="0">
                <a:solidFill>
                  <a:srgbClr val="800000"/>
                </a:solidFill>
                <a:latin typeface="Century Gothic" panose="020B0502020202020204" pitchFamily="34" charset="0"/>
              </a:rPr>
              <a:t>The content of the performance evaluations may be appealed through your chain of command. All appeals must be resolved by August 1, 2018. Merit increases are not subject to appeal. As always, Human Resources reserves the right to review any action that violates relevant state and federal law</a:t>
            </a:r>
            <a:r>
              <a:rPr lang="en-US" sz="1600" dirty="0">
                <a:solidFill>
                  <a:srgbClr val="800000"/>
                </a:solidFill>
              </a:rPr>
              <a:t>.</a:t>
            </a:r>
          </a:p>
          <a:p>
            <a:endParaRPr lang="en-US" sz="1500" dirty="0">
              <a:solidFill>
                <a:srgbClr val="800000"/>
              </a:solidFill>
              <a:latin typeface="Century Gothic" panose="020B0502020202020204" pitchFamily="34" charset="0"/>
            </a:endParaRPr>
          </a:p>
          <a:p>
            <a:endParaRPr lang="en-US" sz="1500" dirty="0">
              <a:solidFill>
                <a:srgbClr val="800000"/>
              </a:solidFill>
              <a:latin typeface="Century Gothic" panose="020B0502020202020204" pitchFamily="34" charset="0"/>
            </a:endParaRPr>
          </a:p>
          <a:p>
            <a:endParaRPr lang="en-US" sz="1500" dirty="0">
              <a:solidFill>
                <a:srgbClr val="C00000"/>
              </a:solidFill>
              <a:latin typeface="Century Gothic" panose="020B0502020202020204" pitchFamily="34" charset="0"/>
            </a:endParaRPr>
          </a:p>
          <a:p>
            <a:endParaRPr lang="en-US" dirty="0">
              <a:solidFill>
                <a:srgbClr val="C00000"/>
              </a:solidFill>
            </a:endParaRPr>
          </a:p>
        </p:txBody>
      </p:sp>
      <p:sp>
        <p:nvSpPr>
          <p:cNvPr id="9" name="TextBox 8"/>
          <p:cNvSpPr txBox="1"/>
          <p:nvPr/>
        </p:nvSpPr>
        <p:spPr>
          <a:xfrm>
            <a:off x="546407" y="265830"/>
            <a:ext cx="8055803" cy="584775"/>
          </a:xfrm>
          <a:prstGeom prst="rect">
            <a:avLst/>
          </a:prstGeom>
          <a:noFill/>
        </p:spPr>
        <p:txBody>
          <a:bodyPr wrap="square" rtlCol="0">
            <a:spAutoFit/>
          </a:bodyPr>
          <a:lstStyle/>
          <a:p>
            <a:pPr algn="ctr"/>
            <a:r>
              <a:rPr lang="en-US" sz="3200" dirty="0">
                <a:latin typeface="Century Gothic" panose="020B0502020202020204" pitchFamily="34" charset="0"/>
              </a:rPr>
              <a:t>FAQs</a:t>
            </a:r>
            <a:endParaRPr lang="en-US" sz="3200" dirty="0">
              <a:latin typeface="Century Gothic" panose="020B0502020202020204" pitchFamily="34" charset="0"/>
              <a:cs typeface="Arial"/>
            </a:endParaRPr>
          </a:p>
        </p:txBody>
      </p:sp>
    </p:spTree>
    <p:extLst>
      <p:ext uri="{BB962C8B-B14F-4D97-AF65-F5344CB8AC3E}">
        <p14:creationId xmlns:p14="http://schemas.microsoft.com/office/powerpoint/2010/main" val="18742028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altLang="en-US" dirty="0">
                <a:ea typeface="ＭＳ Ｐゴシック" panose="020B0600070205080204" pitchFamily="34" charset="-128"/>
              </a:rPr>
              <a:t>Contact information</a:t>
            </a:r>
            <a:endParaRPr lang="en-US" dirty="0"/>
          </a:p>
        </p:txBody>
      </p:sp>
      <p:sp>
        <p:nvSpPr>
          <p:cNvPr id="3" name="Content Placeholder 2"/>
          <p:cNvSpPr>
            <a:spLocks noGrp="1"/>
          </p:cNvSpPr>
          <p:nvPr>
            <p:ph idx="1"/>
          </p:nvPr>
        </p:nvSpPr>
        <p:spPr/>
        <p:txBody>
          <a:bodyPr/>
          <a:lstStyle/>
          <a:p>
            <a:pPr marL="0" indent="0" algn="ctr">
              <a:buFontTx/>
              <a:buNone/>
            </a:pPr>
            <a:endParaRPr lang="en-US" altLang="en-US" sz="1800" dirty="0">
              <a:ea typeface="ＭＳ Ｐゴシック" panose="020B0600070205080204" pitchFamily="34" charset="-128"/>
            </a:endParaRPr>
          </a:p>
          <a:p>
            <a:pPr marL="0" indent="0" algn="ctr">
              <a:buFontTx/>
              <a:buNone/>
            </a:pPr>
            <a:r>
              <a:rPr lang="en-US" altLang="en-US" sz="1800" dirty="0">
                <a:ea typeface="ＭＳ Ｐゴシック" panose="020B0600070205080204" pitchFamily="34" charset="-128"/>
              </a:rPr>
              <a:t>Tony Yardley</a:t>
            </a:r>
          </a:p>
          <a:p>
            <a:pPr marL="0" indent="0" algn="ctr">
              <a:buFontTx/>
              <a:buNone/>
            </a:pPr>
            <a:r>
              <a:rPr lang="en-US" altLang="en-US" sz="1800" dirty="0">
                <a:ea typeface="ＭＳ Ｐゴシック" panose="020B0600070205080204" pitchFamily="34" charset="-128"/>
              </a:rPr>
              <a:t>Director of Employee Relations, HR Compliance &amp; Equity</a:t>
            </a:r>
          </a:p>
          <a:p>
            <a:pPr marL="0" indent="0" algn="ctr">
              <a:buFontTx/>
              <a:buNone/>
            </a:pPr>
            <a:r>
              <a:rPr lang="en-US" altLang="en-US" sz="1800" dirty="0">
                <a:ea typeface="ＭＳ Ｐゴシック" panose="020B0600070205080204" pitchFamily="34" charset="-128"/>
              </a:rPr>
              <a:t>940-898-3563, </a:t>
            </a:r>
            <a:r>
              <a:rPr lang="en-US" altLang="en-US" sz="1800" dirty="0">
                <a:ea typeface="ＭＳ Ｐゴシック" panose="020B0600070205080204" pitchFamily="34" charset="-128"/>
                <a:hlinkClick r:id="rId3"/>
              </a:rPr>
              <a:t>ayardley@twu.edu</a:t>
            </a:r>
            <a:endParaRPr lang="en-US" altLang="en-US" sz="1800" dirty="0">
              <a:ea typeface="ＭＳ Ｐゴシック" panose="020B0600070205080204" pitchFamily="34" charset="-128"/>
            </a:endParaRPr>
          </a:p>
          <a:p>
            <a:pPr marL="0" indent="0" algn="ctr">
              <a:buFontTx/>
              <a:buNone/>
            </a:pPr>
            <a:endParaRPr lang="en-US" altLang="en-US" sz="1800" dirty="0">
              <a:ea typeface="ＭＳ Ｐゴシック" panose="020B0600070205080204" pitchFamily="34" charset="-128"/>
            </a:endParaRPr>
          </a:p>
          <a:p>
            <a:pPr marL="0" indent="0" algn="ctr">
              <a:buFontTx/>
              <a:buNone/>
            </a:pPr>
            <a:r>
              <a:rPr lang="en-US" altLang="en-US" sz="1800" dirty="0">
                <a:ea typeface="ＭＳ Ｐゴシック" panose="020B0600070205080204" pitchFamily="34" charset="-128"/>
              </a:rPr>
              <a:t>Cyndee Tanttari</a:t>
            </a:r>
          </a:p>
          <a:p>
            <a:pPr marL="0" indent="0" algn="ctr">
              <a:buFontTx/>
              <a:buNone/>
            </a:pPr>
            <a:r>
              <a:rPr lang="en-US" altLang="en-US" sz="1800" dirty="0">
                <a:ea typeface="ＭＳ Ｐゴシック" panose="020B0600070205080204" pitchFamily="34" charset="-128"/>
              </a:rPr>
              <a:t>Sr. HR Generalist – Employee Relations, HR Compliance &amp; Equity</a:t>
            </a:r>
          </a:p>
          <a:p>
            <a:pPr marL="0" indent="0" algn="ctr">
              <a:buFontTx/>
              <a:buNone/>
            </a:pPr>
            <a:r>
              <a:rPr lang="en-US" altLang="en-US" sz="1800" dirty="0">
                <a:ea typeface="ＭＳ Ｐゴシック" panose="020B0600070205080204" pitchFamily="34" charset="-128"/>
              </a:rPr>
              <a:t>940-898-3553, </a:t>
            </a:r>
            <a:r>
              <a:rPr lang="en-US" altLang="en-US" sz="1800" dirty="0">
                <a:ea typeface="ＭＳ Ｐゴシック" panose="020B0600070205080204" pitchFamily="34" charset="-128"/>
                <a:hlinkClick r:id="rId4"/>
              </a:rPr>
              <a:t>ctanttari@twu.edu</a:t>
            </a:r>
            <a:endParaRPr lang="en-US" altLang="en-US" sz="1800" dirty="0">
              <a:ea typeface="ＭＳ Ｐゴシック" panose="020B0600070205080204" pitchFamily="34" charset="-128"/>
            </a:endParaRPr>
          </a:p>
          <a:p>
            <a:pPr marL="0" indent="0" algn="ctr">
              <a:buFontTx/>
              <a:buNone/>
            </a:pPr>
            <a:endParaRPr lang="en-US" altLang="en-US" sz="1800" dirty="0">
              <a:ea typeface="ＭＳ Ｐゴシック" panose="020B0600070205080204" pitchFamily="34" charset="-128"/>
            </a:endParaRPr>
          </a:p>
          <a:p>
            <a:pPr marL="0" indent="0" algn="ctr">
              <a:buFontTx/>
              <a:buNone/>
            </a:pPr>
            <a:endParaRPr lang="en-US" altLang="en-US" sz="2400" dirty="0">
              <a:ea typeface="ＭＳ Ｐゴシック" panose="020B0600070205080204" pitchFamily="34" charset="-128"/>
            </a:endParaRPr>
          </a:p>
          <a:p>
            <a:pPr marL="0" indent="0">
              <a:buNone/>
            </a:pPr>
            <a:endParaRPr lang="en-US" dirty="0"/>
          </a:p>
        </p:txBody>
      </p:sp>
    </p:spTree>
    <p:extLst>
      <p:ext uri="{BB962C8B-B14F-4D97-AF65-F5344CB8AC3E}">
        <p14:creationId xmlns:p14="http://schemas.microsoft.com/office/powerpoint/2010/main" val="73279384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0DE64AEEDD9B7A4D93545ACBE97D4615" ma:contentTypeVersion="2" ma:contentTypeDescription="Create a new document." ma:contentTypeScope="" ma:versionID="f49002b78e3a4a71b814eef46a983816">
  <xsd:schema xmlns:xsd="http://www.w3.org/2001/XMLSchema" xmlns:xs="http://www.w3.org/2001/XMLSchema" xmlns:p="http://schemas.microsoft.com/office/2006/metadata/properties" xmlns:ns2="http://schemas.microsoft.com/sharepoint/v3/fields" targetNamespace="http://schemas.microsoft.com/office/2006/metadata/properties" ma:root="true" ma:fieldsID="38f6db2dd0d9a0cf6a8dc37be32b365b" ns2:_="">
    <xsd:import namespace="http://schemas.microsoft.com/sharepoint/v3/fields"/>
    <xsd:element name="properties">
      <xsd:complexType>
        <xsd:sequence>
          <xsd:element name="documentManagement">
            <xsd:complexType>
              <xsd:all>
                <xsd:element ref="ns2:_Status" minOccurs="0"/>
                <xsd:element ref="ns2:_Vers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fields" elementFormDefault="qualified">
    <xsd:import namespace="http://schemas.microsoft.com/office/2006/documentManagement/types"/>
    <xsd:import namespace="http://schemas.microsoft.com/office/infopath/2007/PartnerControls"/>
    <xsd:element name="_Status" ma:index="8" nillable="true" ma:displayName="Status" ma:default="Not Started" ma:internalName="_Status">
      <xsd:simpleType>
        <xsd:union memberTypes="dms:Text">
          <xsd:simpleType>
            <xsd:restriction base="dms:Choice">
              <xsd:enumeration value="Not Started"/>
              <xsd:enumeration value="Draft"/>
              <xsd:enumeration value="Reviewed"/>
              <xsd:enumeration value="Scheduled"/>
              <xsd:enumeration value="Published"/>
              <xsd:enumeration value="Final"/>
              <xsd:enumeration value="Expired"/>
            </xsd:restriction>
          </xsd:simpleType>
        </xsd:union>
      </xsd:simpleType>
    </xsd:element>
    <xsd:element name="_Version" ma:index="9" nillable="true" ma:displayName="Version" ma:internalName="_Version">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ma:displayName="Status"/>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_Version xmlns="http://schemas.microsoft.com/sharepoint/v3/fields" xsi:nil="true"/>
    <_Status xmlns="http://schemas.microsoft.com/sharepoint/v3/fields">Not Started</_Status>
  </documentManagement>
</p:properties>
</file>

<file path=customXml/itemProps1.xml><?xml version="1.0" encoding="utf-8"?>
<ds:datastoreItem xmlns:ds="http://schemas.openxmlformats.org/officeDocument/2006/customXml" ds:itemID="{87D2A1B0-FF3E-4009-940D-AED0EB70AA20}">
  <ds:schemaRefs>
    <ds:schemaRef ds:uri="http://schemas.microsoft.com/sharepoint/v3/contenttype/forms"/>
  </ds:schemaRefs>
</ds:datastoreItem>
</file>

<file path=customXml/itemProps2.xml><?xml version="1.0" encoding="utf-8"?>
<ds:datastoreItem xmlns:ds="http://schemas.openxmlformats.org/officeDocument/2006/customXml" ds:itemID="{E4214858-785C-42F7-BE66-6D0E79395FC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fields"/>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7B6F2769-7194-4217-93D3-3AF3A4742282}">
  <ds:schemaRefs>
    <ds:schemaRef ds:uri="http://schemas.microsoft.com/office/2006/documentManagement/types"/>
    <ds:schemaRef ds:uri="http://purl.org/dc/elements/1.1/"/>
    <ds:schemaRef ds:uri="http://purl.org/dc/dcmitype/"/>
    <ds:schemaRef ds:uri="http://www.w3.org/XML/1998/namespace"/>
    <ds:schemaRef ds:uri="http://schemas.microsoft.com/office/2006/metadata/properties"/>
    <ds:schemaRef ds:uri="http://schemas.microsoft.com/office/infopath/2007/PartnerControls"/>
    <ds:schemaRef ds:uri="http://purl.org/dc/terms/"/>
    <ds:schemaRef ds:uri="http://schemas.openxmlformats.org/package/2006/metadata/core-properties"/>
    <ds:schemaRef ds:uri="http://schemas.microsoft.com/sharepoint/v3/fields"/>
  </ds:schemaRefs>
</ds:datastoreItem>
</file>

<file path=docProps/app.xml><?xml version="1.0" encoding="utf-8"?>
<Properties xmlns="http://schemas.openxmlformats.org/officeDocument/2006/extended-properties" xmlns:vt="http://schemas.openxmlformats.org/officeDocument/2006/docPropsVTypes">
  <Template>FNEMasterTemplateForThemePreview.pptx</Template>
  <TotalTime>2744</TotalTime>
  <Words>1047</Words>
  <Application>Microsoft Office PowerPoint</Application>
  <PresentationFormat>On-screen Show (16:9)</PresentationFormat>
  <Paragraphs>74</Paragraphs>
  <Slides>7</Slides>
  <Notes>7</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7</vt:i4>
      </vt:variant>
    </vt:vector>
  </HeadingPairs>
  <TitlesOfParts>
    <vt:vector size="12" baseType="lpstr">
      <vt:lpstr>ＭＳ Ｐゴシック</vt:lpstr>
      <vt:lpstr>Arial</vt:lpstr>
      <vt:lpstr>Calibri</vt:lpstr>
      <vt:lpstr>Century Gothic</vt:lpstr>
      <vt:lpstr>Office Theme</vt:lpstr>
      <vt:lpstr>PowerPoint Presentation</vt:lpstr>
      <vt:lpstr>PowerPoint Presentation</vt:lpstr>
      <vt:lpstr>PowerPoint Presentation</vt:lpstr>
      <vt:lpstr>PowerPoint Presentation</vt:lpstr>
      <vt:lpstr>PowerPoint Presentation</vt:lpstr>
      <vt:lpstr>PowerPoint Presentation</vt:lpstr>
      <vt:lpstr>Contact information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FileNewTemplate</dc:title>
  <dc:creator>Diana</dc:creator>
  <cp:lastModifiedBy>Yardley, Anthony</cp:lastModifiedBy>
  <cp:revision>224</cp:revision>
  <cp:lastPrinted>2018-06-11T14:09:33Z</cp:lastPrinted>
  <dcterms:created xsi:type="dcterms:W3CDTF">2010-04-12T23:12:02Z</dcterms:created>
  <dcterms:modified xsi:type="dcterms:W3CDTF">2018-06-13T18:00:31Z</dcterms:modified>
  <cp:contentStatus>Draft</cp:contentStatus>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0x0101000DE64AEEDD9B7A4D93545ACBE97D4615</vt:lpwstr>
  </property>
</Properties>
</file>